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vml" ContentType="application/vnd.openxmlformats-officedocument.vmlDrawing"/>
  <Default Extension="wav" ContentType="audio/wav"/>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89" r:id="rId3"/>
    <p:sldMasterId id="2147483672" r:id="rId4"/>
    <p:sldMasterId id="2147483690" r:id="rId5"/>
    <p:sldMasterId id="2147483702" r:id="rId6"/>
  </p:sldMasterIdLst>
  <p:notesMasterIdLst>
    <p:notesMasterId r:id="rId53"/>
  </p:notesMasterIdLst>
  <p:handoutMasterIdLst>
    <p:handoutMasterId r:id="rId54"/>
  </p:handoutMasterIdLst>
  <p:sldIdLst>
    <p:sldId id="479" r:id="rId7"/>
    <p:sldId id="420" r:id="rId8"/>
    <p:sldId id="421" r:id="rId9"/>
    <p:sldId id="443" r:id="rId10"/>
    <p:sldId id="448" r:id="rId11"/>
    <p:sldId id="449" r:id="rId12"/>
    <p:sldId id="447" r:id="rId13"/>
    <p:sldId id="450" r:id="rId14"/>
    <p:sldId id="451" r:id="rId15"/>
    <p:sldId id="446" r:id="rId16"/>
    <p:sldId id="442" r:id="rId17"/>
    <p:sldId id="452" r:id="rId18"/>
    <p:sldId id="445" r:id="rId19"/>
    <p:sldId id="439" r:id="rId20"/>
    <p:sldId id="424" r:id="rId21"/>
    <p:sldId id="440" r:id="rId22"/>
    <p:sldId id="480" r:id="rId23"/>
    <p:sldId id="453" r:id="rId24"/>
    <p:sldId id="426" r:id="rId25"/>
    <p:sldId id="481" r:id="rId26"/>
    <p:sldId id="454" r:id="rId27"/>
    <p:sldId id="427" r:id="rId28"/>
    <p:sldId id="482" r:id="rId29"/>
    <p:sldId id="455" r:id="rId30"/>
    <p:sldId id="444" r:id="rId31"/>
    <p:sldId id="483" r:id="rId32"/>
    <p:sldId id="456" r:id="rId33"/>
    <p:sldId id="484" r:id="rId34"/>
    <p:sldId id="485" r:id="rId35"/>
    <p:sldId id="486" r:id="rId36"/>
    <p:sldId id="487" r:id="rId37"/>
    <p:sldId id="488" r:id="rId38"/>
    <p:sldId id="429" r:id="rId39"/>
    <p:sldId id="489" r:id="rId40"/>
    <p:sldId id="430" r:id="rId41"/>
    <p:sldId id="490" r:id="rId42"/>
    <p:sldId id="491" r:id="rId43"/>
    <p:sldId id="493" r:id="rId44"/>
    <p:sldId id="431" r:id="rId45"/>
    <p:sldId id="432" r:id="rId46"/>
    <p:sldId id="433" r:id="rId47"/>
    <p:sldId id="434" r:id="rId48"/>
    <p:sldId id="494" r:id="rId49"/>
    <p:sldId id="435" r:id="rId50"/>
    <p:sldId id="495" r:id="rId51"/>
    <p:sldId id="496" r:id="rId52"/>
  </p:sldIdLst>
  <p:sldSz cx="12192000" cy="6858000"/>
  <p:notesSz cx="6858000" cy="9144000"/>
  <p:defaultTextStyle>
    <a:defPPr>
      <a:defRPr lang="zh-CN"/>
    </a:defPPr>
    <a:lvl1pPr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5">
          <p15:clr>
            <a:srgbClr val="A4A3A4"/>
          </p15:clr>
        </p15:guide>
        <p15:guide id="2" pos="3817">
          <p15:clr>
            <a:srgbClr val="A4A3A4"/>
          </p15:clr>
        </p15:guide>
      </p15:sldGuideLst>
    </p:ext>
    <p:ext uri="{2D200454-40CA-4A62-9FC3-DE9A4176ACB9}">
      <p15:notesGuideLst xmlns:p15="http://schemas.microsoft.com/office/powerpoint/2012/main">
        <p15:guide id="1" orient="horz" pos="2900">
          <p15:clr>
            <a:srgbClr val="A4A3A4"/>
          </p15:clr>
        </p15:guide>
        <p15:guide id="2" pos="214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1E09"/>
    <a:srgbClr val="FF0000"/>
    <a:srgbClr val="0000CC"/>
    <a:srgbClr val="FF5050"/>
    <a:srgbClr val="000000"/>
    <a:srgbClr val="0066FF"/>
    <a:srgbClr val="FC5D04"/>
    <a:srgbClr val="292929"/>
    <a:srgbClr val="293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39" autoAdjust="0"/>
  </p:normalViewPr>
  <p:slideViewPr>
    <p:cSldViewPr>
      <p:cViewPr varScale="1">
        <p:scale>
          <a:sx n="81" d="100"/>
          <a:sy n="81" d="100"/>
        </p:scale>
        <p:origin x="725" y="62"/>
      </p:cViewPr>
      <p:guideLst>
        <p:guide orient="horz" pos="2175"/>
        <p:guide pos="3817"/>
      </p:guideLst>
    </p:cSldViewPr>
  </p:slideViewPr>
  <p:notesTextViewPr>
    <p:cViewPr>
      <p:scale>
        <a:sx n="100" d="100"/>
        <a:sy n="100" d="100"/>
      </p:scale>
      <p:origin x="0" y="0"/>
    </p:cViewPr>
  </p:notesTextViewPr>
  <p:sorterViewPr>
    <p:cViewPr>
      <p:scale>
        <a:sx n="100" d="100"/>
        <a:sy n="100" d="100"/>
      </p:scale>
      <p:origin x="0" y="-12186"/>
    </p:cViewPr>
  </p:sorterViewPr>
  <p:notesViewPr>
    <p:cSldViewPr>
      <p:cViewPr varScale="1">
        <p:scale>
          <a:sx n="51" d="100"/>
          <a:sy n="51" d="100"/>
        </p:scale>
        <p:origin x="-2124" y="-90"/>
      </p:cViewPr>
      <p:guideLst>
        <p:guide orient="horz" pos="2900"/>
        <p:guide pos="214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Master" Target="slideMasters/slideMaster5.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theme" Target="theme/theme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b="0">
                <a:latin typeface="Arial" panose="020B0604020202020204" pitchFamily="34" charset="0"/>
              </a:defRPr>
            </a:lvl1pPr>
          </a:lstStyle>
          <a:p>
            <a:pPr>
              <a:defRPr/>
            </a:pPr>
            <a:endParaRPr lang="zh-CN" altLang="en-US"/>
          </a:p>
        </p:txBody>
      </p:sp>
      <p:sp>
        <p:nvSpPr>
          <p:cNvPr id="5222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b="0">
                <a:latin typeface="Arial" panose="020B0604020202020204" pitchFamily="34" charset="0"/>
              </a:defRPr>
            </a:lvl1pPr>
          </a:lstStyle>
          <a:p>
            <a:pPr>
              <a:defRPr/>
            </a:pPr>
            <a:fld id="{633188E6-ACED-4FAB-896E-D77F63690D35}" type="datetimeFigureOut">
              <a:rPr lang="zh-CN" altLang="en-US"/>
              <a:t>2022/4/2</a:t>
            </a:fld>
            <a:endParaRPr lang="en-US" altLang="zh-CN"/>
          </a:p>
        </p:txBody>
      </p:sp>
      <p:sp>
        <p:nvSpPr>
          <p:cNvPr id="5222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b="0">
                <a:latin typeface="Arial" panose="020B0604020202020204" pitchFamily="34" charset="0"/>
              </a:defRPr>
            </a:lvl1pPr>
          </a:lstStyle>
          <a:p>
            <a:pPr>
              <a:defRPr/>
            </a:pPr>
            <a:endParaRPr lang="en-US" altLang="zh-CN"/>
          </a:p>
        </p:txBody>
      </p:sp>
      <p:sp>
        <p:nvSpPr>
          <p:cNvPr id="5222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fld id="{FC34286A-3669-46F7-89E3-4932C782FFD0}" type="slidenum">
              <a:rPr lang="zh-CN" altLang="en-US"/>
              <a:t>‹#›</a:t>
            </a:fld>
            <a:endParaRPr lang="en-US" altLang="zh-CN"/>
          </a:p>
        </p:txBody>
      </p:sp>
    </p:spTree>
    <p:extLst>
      <p:ext uri="{BB962C8B-B14F-4D97-AF65-F5344CB8AC3E}">
        <p14:creationId xmlns:p14="http://schemas.microsoft.com/office/powerpoint/2010/main" val="251560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1B866D-3BFF-45CB-B171-D7F369C4974A}" type="datetimeFigureOut">
              <a:rPr lang="zh-CN" altLang="en-US" smtClean="0"/>
              <a:t>2022/4/2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F03E9-1770-4304-A14B-2054A969F631}" type="slidenum">
              <a:rPr lang="zh-CN" altLang="en-US" smtClean="0"/>
              <a:t>‹#›</a:t>
            </a:fld>
            <a:endParaRPr lang="zh-CN" altLang="en-US"/>
          </a:p>
        </p:txBody>
      </p:sp>
    </p:spTree>
    <p:extLst>
      <p:ext uri="{BB962C8B-B14F-4D97-AF65-F5344CB8AC3E}">
        <p14:creationId xmlns:p14="http://schemas.microsoft.com/office/powerpoint/2010/main" val="426268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1DF03E9-1770-4304-A14B-2054A969F631}" type="slidenum">
              <a:rPr lang="zh-CN" altLang="en-US" smtClean="0"/>
              <a:t>3</a:t>
            </a:fld>
            <a:endParaRPr lang="zh-CN" altLang="en-US"/>
          </a:p>
        </p:txBody>
      </p:sp>
    </p:spTree>
    <p:extLst>
      <p:ext uri="{BB962C8B-B14F-4D97-AF65-F5344CB8AC3E}">
        <p14:creationId xmlns:p14="http://schemas.microsoft.com/office/powerpoint/2010/main" val="2231913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18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1" y="2"/>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7"/>
            <a:ext cx="10363200" cy="1470025"/>
          </a:xfrm>
        </p:spPr>
        <p:txBody>
          <a:body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838A0830-9C2E-4844-85C2-B9CE3BC40A84}" type="datetimeFigureOut">
              <a:rPr lang="zh-CN" altLang="en-US"/>
              <a:t>2022/4/2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EFC5ABA-8317-4350-92FB-EDD085A2E11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980730"/>
            <a:ext cx="10972800" cy="5145435"/>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vl1pPr>
          </a:lstStyle>
          <a:p>
            <a:pPr>
              <a:defRPr/>
            </a:pPr>
            <a:fld id="{5EEB2B3D-1A15-46BA-B8A8-104F1BD38F5B}" type="datetimeFigureOut">
              <a:rPr lang="zh-CN" altLang="en-US"/>
              <a:t>2022/4/2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415D801-5008-425C-901D-EF59B7A4709D}" type="slidenum">
              <a:rPr lang="zh-CN" altLang="en-US"/>
              <a:t>‹#›</a:t>
            </a:fld>
            <a:endParaRPr lang="zh-CN" altLang="en-US"/>
          </a:p>
        </p:txBody>
      </p:sp>
      <p:sp>
        <p:nvSpPr>
          <p:cNvPr id="7" name="矩形 6"/>
          <p:cNvSpPr/>
          <p:nvPr userDrawn="1"/>
        </p:nvSpPr>
        <p:spPr>
          <a:xfrm>
            <a:off x="11374218" y="69224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8" name="矩形 7"/>
          <p:cNvSpPr/>
          <p:nvPr userDrawn="1"/>
        </p:nvSpPr>
        <p:spPr>
          <a:xfrm>
            <a:off x="11129502" y="69224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9" name="矩形 8"/>
          <p:cNvSpPr/>
          <p:nvPr userDrawn="1"/>
        </p:nvSpPr>
        <p:spPr>
          <a:xfrm>
            <a:off x="10875559" y="69224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0" name="矩形 9"/>
          <p:cNvSpPr/>
          <p:nvPr userDrawn="1"/>
        </p:nvSpPr>
        <p:spPr>
          <a:xfrm>
            <a:off x="10630577" y="69224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1" name="矩形 10"/>
          <p:cNvSpPr/>
          <p:nvPr userDrawn="1"/>
        </p:nvSpPr>
        <p:spPr>
          <a:xfrm>
            <a:off x="10374400" y="692240"/>
            <a:ext cx="194390" cy="145815"/>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cxnSp>
        <p:nvCxnSpPr>
          <p:cNvPr id="12" name="直接连接符 11"/>
          <p:cNvCxnSpPr/>
          <p:nvPr userDrawn="1"/>
        </p:nvCxnSpPr>
        <p:spPr bwMode="auto">
          <a:xfrm>
            <a:off x="-12000" y="764704"/>
            <a:ext cx="12204000" cy="0"/>
          </a:xfrm>
          <a:prstGeom prst="line">
            <a:avLst/>
          </a:prstGeom>
          <a:solidFill>
            <a:schemeClr val="accent1"/>
          </a:solid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userDrawn="1"/>
        </p:nvSpPr>
        <p:spPr>
          <a:xfrm>
            <a:off x="10219183" y="217670"/>
            <a:ext cx="1507144" cy="461665"/>
          </a:xfrm>
          <a:prstGeom prst="rect">
            <a:avLst/>
          </a:prstGeom>
          <a:noFill/>
        </p:spPr>
        <p:txBody>
          <a:bodyPr wrap="none" rtlCol="0">
            <a:spAutoFit/>
          </a:bodyPr>
          <a:lstStyle/>
          <a:p>
            <a:r>
              <a:rPr lang="zh-CN" altLang="en-US" sz="2400" dirty="0">
                <a:solidFill>
                  <a:srgbClr val="0070C0"/>
                </a:solidFill>
                <a:latin typeface="+mn-ea"/>
                <a:ea typeface="+mn-ea"/>
              </a:rPr>
              <a:t> 管理会计</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4" y="4406902"/>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134318-5EF7-4A0F-A61E-71ACF53AD563}" type="datetimeFigureOut">
              <a:rPr lang="zh-CN" altLang="en-US"/>
              <a:t>2022/4/2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3F8F52E-0B5D-4A21-A958-BE537684E8B2}" type="slidenum">
              <a:rPr lang="zh-CN" altLang="en-US"/>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30"/>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64825664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5"/>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234486218"/>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05"/>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613597600"/>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5"/>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6" y="1600205"/>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89117602"/>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5"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5"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834296701"/>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12792057"/>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220717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18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1" y="2"/>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3"/>
          <p:cNvSpPr txBox="1"/>
          <p:nvPr userDrawn="1"/>
        </p:nvSpPr>
        <p:spPr bwMode="auto">
          <a:xfrm>
            <a:off x="192088" y="214313"/>
            <a:ext cx="684053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a:solidFill>
                  <a:srgbClr val="558ED5"/>
                </a:solidFill>
                <a:latin typeface="微软雅黑" panose="020B0503020204020204" pitchFamily="34" charset="-122"/>
                <a:ea typeface="微软雅黑" panose="020B0503020204020204" pitchFamily="34" charset="-122"/>
              </a:rPr>
              <a:t>第</a:t>
            </a:r>
            <a:r>
              <a:rPr lang="en-US" altLang="zh-CN" sz="3000">
                <a:solidFill>
                  <a:srgbClr val="558ED5"/>
                </a:solidFill>
                <a:latin typeface="微软雅黑" panose="020B0503020204020204" pitchFamily="34" charset="-122"/>
                <a:ea typeface="微软雅黑" panose="020B0503020204020204" pitchFamily="34" charset="-122"/>
              </a:rPr>
              <a:t>3</a:t>
            </a:r>
            <a:r>
              <a:rPr lang="zh-CN" altLang="en-US" sz="3000">
                <a:solidFill>
                  <a:srgbClr val="558ED5"/>
                </a:solidFill>
                <a:latin typeface="微软雅黑" panose="020B0503020204020204" pitchFamily="34" charset="-122"/>
                <a:ea typeface="微软雅黑" panose="020B0503020204020204" pitchFamily="34" charset="-122"/>
              </a:rPr>
              <a:t>章      和            的结构分析与应用</a:t>
            </a:r>
            <a:r>
              <a:rPr lang="zh-CN" altLang="en-US" sz="4400" b="0">
                <a:solidFill>
                  <a:srgbClr val="558ED5"/>
                </a:solidFill>
                <a:latin typeface="微软雅黑" panose="020B0503020204020204" pitchFamily="34" charset="-122"/>
                <a:ea typeface="微软雅黑" panose="020B0503020204020204" pitchFamily="34" charset="-122"/>
              </a:rPr>
              <a:t> </a:t>
            </a:r>
          </a:p>
        </p:txBody>
      </p:sp>
      <p:sp>
        <p:nvSpPr>
          <p:cNvPr id="6" name="矩形 5"/>
          <p:cNvSpPr>
            <a:spLocks noChangeArrowheads="1"/>
          </p:cNvSpPr>
          <p:nvPr userDrawn="1"/>
        </p:nvSpPr>
        <p:spPr bwMode="auto">
          <a:xfrm>
            <a:off x="1239840" y="214315"/>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栈</a:t>
            </a:r>
          </a:p>
        </p:txBody>
      </p:sp>
      <p:sp>
        <p:nvSpPr>
          <p:cNvPr id="7" name="矩形 6"/>
          <p:cNvSpPr>
            <a:spLocks noChangeArrowheads="1"/>
          </p:cNvSpPr>
          <p:nvPr userDrawn="1"/>
        </p:nvSpPr>
        <p:spPr bwMode="auto">
          <a:xfrm>
            <a:off x="2408237" y="214315"/>
            <a:ext cx="131318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队列</a:t>
            </a:r>
          </a:p>
        </p:txBody>
      </p:sp>
      <p:sp>
        <p:nvSpPr>
          <p:cNvPr id="8" name="矩形 7"/>
          <p:cNvSpPr/>
          <p:nvPr userDrawn="1"/>
        </p:nvSpPr>
        <p:spPr bwMode="auto">
          <a:xfrm>
            <a:off x="0" y="0"/>
            <a:ext cx="1219200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9" name="Line 10"/>
          <p:cNvSpPr>
            <a:spLocks noChangeShapeType="1"/>
          </p:cNvSpPr>
          <p:nvPr userDrawn="1"/>
        </p:nvSpPr>
        <p:spPr bwMode="auto">
          <a:xfrm>
            <a:off x="1847850" y="1989138"/>
            <a:ext cx="8496300" cy="0"/>
          </a:xfrm>
          <a:prstGeom prst="line">
            <a:avLst/>
          </a:prstGeom>
          <a:noFill/>
          <a:ln w="9525">
            <a:solidFill>
              <a:srgbClr val="969696"/>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6" y="273055"/>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876840585"/>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484129118"/>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5"/>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70390393"/>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3"/>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1" y="274643"/>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37010193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768016220"/>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19755993"/>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01"/>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830431304"/>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5" y="1600201"/>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13103916"/>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3"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3"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57227633"/>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29332665"/>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246959"/>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5" y="273051"/>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1"/>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537365633"/>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150719055"/>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88264787"/>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507062292"/>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1"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1393825" y="1989138"/>
            <a:ext cx="5807074"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6"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1"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6"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1271589" y="3365500"/>
            <a:ext cx="5907087"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6"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1"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6"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1271588" y="4797425"/>
            <a:ext cx="5929312"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sp>
        <p:nvSpPr>
          <p:cNvPr id="2" name="矩形 1"/>
          <p:cNvSpPr/>
          <p:nvPr userDrawn="1"/>
        </p:nvSpPr>
        <p:spPr bwMode="auto">
          <a:xfrm>
            <a:off x="7248526" y="-26988"/>
            <a:ext cx="5010150" cy="6884988"/>
          </a:xfrm>
          <a:prstGeom prst="rect">
            <a:avLst/>
          </a:prstGeom>
          <a:solidFill>
            <a:schemeClr val="bg1">
              <a:lumMod val="7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3" name="任意多边形 2"/>
          <p:cNvSpPr/>
          <p:nvPr userDrawn="1"/>
        </p:nvSpPr>
        <p:spPr bwMode="auto">
          <a:xfrm>
            <a:off x="7248526" y="903290"/>
            <a:ext cx="4943474" cy="4143375"/>
          </a:xfrm>
          <a:custGeom>
            <a:avLst/>
            <a:gdLst>
              <a:gd name="T0" fmla="*/ 0 w 4940135"/>
              <a:gd name="T1" fmla="*/ 11866 h 4144488"/>
              <a:gd name="T2" fmla="*/ 1274202 w 4940135"/>
              <a:gd name="T3" fmla="*/ 4141150 h 4144488"/>
              <a:gd name="T4" fmla="*/ 4953907 w 4940135"/>
              <a:gd name="T5" fmla="*/ 2622332 h 4144488"/>
              <a:gd name="T6" fmla="*/ 4036958 w 4940135"/>
              <a:gd name="T7" fmla="*/ 0 h 4144488"/>
              <a:gd name="T8" fmla="*/ 0 w 4940135"/>
              <a:gd name="T9" fmla="*/ 11866 h 4144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0135" h="4144488">
                <a:moveTo>
                  <a:pt x="0" y="11875"/>
                </a:moveTo>
                <a:lnTo>
                  <a:pt x="1270660" y="4144488"/>
                </a:lnTo>
                <a:lnTo>
                  <a:pt x="4940135" y="2624446"/>
                </a:lnTo>
                <a:lnTo>
                  <a:pt x="4025735" y="0"/>
                </a:lnTo>
                <a:lnTo>
                  <a:pt x="0" y="11875"/>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4" name="任意多边形 3"/>
          <p:cNvSpPr/>
          <p:nvPr userDrawn="1"/>
        </p:nvSpPr>
        <p:spPr bwMode="auto">
          <a:xfrm>
            <a:off x="11542713" y="-23813"/>
            <a:ext cx="665162" cy="3527426"/>
          </a:xfrm>
          <a:custGeom>
            <a:avLst/>
            <a:gdLst>
              <a:gd name="T0" fmla="*/ 0 w 665018"/>
              <a:gd name="T1" fmla="*/ 0 h 3526972"/>
              <a:gd name="T2" fmla="*/ 665450 w 665018"/>
              <a:gd name="T3" fmla="*/ 0 h 3526972"/>
              <a:gd name="T4" fmla="*/ 653565 w 665018"/>
              <a:gd name="T5" fmla="*/ 3528334 h 3526972"/>
              <a:gd name="T6" fmla="*/ 0 w 665018"/>
              <a:gd name="T7" fmla="*/ 0 h 35269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5018" h="3526972">
                <a:moveTo>
                  <a:pt x="0" y="0"/>
                </a:moveTo>
                <a:lnTo>
                  <a:pt x="665018" y="0"/>
                </a:lnTo>
                <a:cubicBezTo>
                  <a:pt x="661059" y="1175657"/>
                  <a:pt x="657101" y="2351315"/>
                  <a:pt x="653142" y="3526972"/>
                </a:cubicBezTo>
                <a:lnTo>
                  <a:pt x="0"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5" name="任意多边形 4"/>
          <p:cNvSpPr/>
          <p:nvPr userDrawn="1"/>
        </p:nvSpPr>
        <p:spPr bwMode="auto">
          <a:xfrm>
            <a:off x="9867901" y="3538538"/>
            <a:ext cx="2351088" cy="3408362"/>
          </a:xfrm>
          <a:custGeom>
            <a:avLst/>
            <a:gdLst>
              <a:gd name="T0" fmla="*/ 2350636 w 2351314"/>
              <a:gd name="T1" fmla="*/ 0 h 3408218"/>
              <a:gd name="T2" fmla="*/ 1377141 w 2351314"/>
              <a:gd name="T3" fmla="*/ 3408650 h 3408218"/>
              <a:gd name="T4" fmla="*/ 130589 w 2351314"/>
              <a:gd name="T5" fmla="*/ 3349265 h 3408218"/>
              <a:gd name="T6" fmla="*/ 0 w 2351314"/>
              <a:gd name="T7" fmla="*/ 3004838 h 3408218"/>
              <a:gd name="T8" fmla="*/ 2350636 w 2351314"/>
              <a:gd name="T9" fmla="*/ 0 h 3408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1314" h="3408218">
                <a:moveTo>
                  <a:pt x="2351314" y="0"/>
                </a:moveTo>
                <a:lnTo>
                  <a:pt x="1377537" y="3408218"/>
                </a:lnTo>
                <a:lnTo>
                  <a:pt x="130628" y="3348841"/>
                </a:lnTo>
                <a:lnTo>
                  <a:pt x="0" y="3004457"/>
                </a:lnTo>
                <a:lnTo>
                  <a:pt x="2351314"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18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1" y="2"/>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7.gi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 Target="../slides/slide3.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audio" Target="../media/audio1.wav"/></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7.gif"/><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 Target="../slides/slide3.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2"/>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pPr>
              <a:defRPr/>
            </a:pPr>
            <a:fld id="{1C7A3333-C060-47CF-9D36-2CFB8EC77F88}" type="datetimeFigureOut">
              <a:rPr lang="zh-CN" altLang="en-US"/>
              <a:t>2022/4/2</a:t>
            </a:fld>
            <a:endParaRPr lang="zh-CN" altLang="en-US"/>
          </a:p>
        </p:txBody>
      </p:sp>
      <p:sp>
        <p:nvSpPr>
          <p:cNvPr id="5" name="页脚占位符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pPr>
              <a:defRPr/>
            </a:pPr>
            <a:endParaRPr lang="zh-CN" altLang="en-US"/>
          </a:p>
        </p:txBody>
      </p:sp>
      <p:sp>
        <p:nvSpPr>
          <p:cNvPr id="6" name="灯片编号占位符 5"/>
          <p:cNvSpPr>
            <a:spLocks noGrp="1"/>
          </p:cNvSpPr>
          <p:nvPr>
            <p:ph type="sldNum" sz="quarter" idx="4"/>
          </p:nvPr>
        </p:nvSpPr>
        <p:spPr>
          <a:xfrm>
            <a:off x="8737600" y="6356352"/>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fld id="{EAC8D966-5225-42BE-92A7-9F90258D87E0}"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2pPr>
      <a:lvl3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3pPr>
      <a:lvl4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4pPr>
      <a:lvl5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5pPr>
      <a:lvl6pPr marL="4572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6pPr>
      <a:lvl7pPr marL="9144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7pPr>
      <a:lvl8pPr marL="13716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8pPr>
      <a:lvl9pPr marL="18288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15156-E74B-45BF-8FC9-143975F80238}" type="datetimeFigureOut">
              <a:rPr lang="zh-CN" altLang="en-US" smtClean="0"/>
              <a:t>2022/4/2</a:t>
            </a:fld>
            <a:endParaRPr lang="zh-CN" altLang="en-US"/>
          </a:p>
        </p:txBody>
      </p:sp>
      <p:sp>
        <p:nvSpPr>
          <p:cNvPr id="5" name="页脚占位符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C17ED-0432-49A9-8B5B-72B25840868E}" type="slidenum">
              <a:rPr lang="zh-CN" altLang="en-US" smtClean="0"/>
              <a:t>‹#›</a:t>
            </a:fld>
            <a:endParaRPr lang="zh-CN" altLang="en-US"/>
          </a:p>
        </p:txBody>
      </p:sp>
    </p:spTree>
    <p:extLst>
      <p:ext uri="{BB962C8B-B14F-4D97-AF65-F5344CB8AC3E}">
        <p14:creationId xmlns:p14="http://schemas.microsoft.com/office/powerpoint/2010/main" val="3960497835"/>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4692" name="Rectangle 4"/>
          <p:cNvSpPr>
            <a:spLocks noGrp="1" noChangeArrowheads="1"/>
          </p:cNvSpPr>
          <p:nvPr>
            <p:ph type="ftr" sz="quarter" idx="3"/>
          </p:nvPr>
        </p:nvSpPr>
        <p:spPr bwMode="auto">
          <a:xfrm>
            <a:off x="7823200" y="6461128"/>
            <a:ext cx="386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mj-lt"/>
                <a:ea typeface="+mn-ea"/>
              </a:defRPr>
            </a:lvl1pPr>
          </a:lstStyle>
          <a:p>
            <a:pPr eaLnBrk="1" hangingPunct="1">
              <a:defRPr/>
            </a:pPr>
            <a:r>
              <a:rPr lang="en-US" altLang="zh-CN">
                <a:solidFill>
                  <a:srgbClr val="163794"/>
                </a:solidFill>
              </a:rPr>
              <a:t>Company Logo</a:t>
            </a:r>
          </a:p>
        </p:txBody>
      </p:sp>
      <p:sp>
        <p:nvSpPr>
          <p:cNvPr id="114693" name="Rectangle 5"/>
          <p:cNvSpPr>
            <a:spLocks noGrp="1" noChangeArrowheads="1"/>
          </p:cNvSpPr>
          <p:nvPr>
            <p:ph type="sldNum" sz="quarter" idx="4"/>
          </p:nvPr>
        </p:nvSpPr>
        <p:spPr bwMode="auto">
          <a:xfrm>
            <a:off x="4673600" y="6461128"/>
            <a:ext cx="2844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200" b="0">
                <a:latin typeface="+mj-lt"/>
                <a:ea typeface="+mn-ea"/>
              </a:defRPr>
            </a:lvl1pPr>
          </a:lstStyle>
          <a:p>
            <a:pPr eaLnBrk="1" hangingPunct="1">
              <a:defRPr/>
            </a:pPr>
            <a:fld id="{90FE522A-ED29-4A89-9F16-E7938CF0FEB4}" type="slidenum">
              <a:rPr lang="zh-CN" altLang="en-US">
                <a:solidFill>
                  <a:srgbClr val="163794"/>
                </a:solidFill>
              </a:rPr>
              <a:t>‹#›</a:t>
            </a:fld>
            <a:endParaRPr lang="en-US" altLang="zh-CN">
              <a:solidFill>
                <a:srgbClr val="163794"/>
              </a:solidFill>
            </a:endParaRPr>
          </a:p>
        </p:txBody>
      </p:sp>
      <p:sp>
        <p:nvSpPr>
          <p:cNvPr id="1028" name="Rectangle 10"/>
          <p:cNvSpPr>
            <a:spLocks noChangeArrowheads="1"/>
          </p:cNvSpPr>
          <p:nvPr userDrawn="1"/>
        </p:nvSpPr>
        <p:spPr bwMode="gray">
          <a:xfrm>
            <a:off x="0" y="6477000"/>
            <a:ext cx="12192000" cy="381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eaLnBrk="1" hangingPunct="1">
              <a:defRPr/>
            </a:pPr>
            <a:endParaRPr lang="zh-CN" altLang="en-US" sz="1800" b="0">
              <a:solidFill>
                <a:srgbClr val="163794"/>
              </a:solidFill>
              <a:ea typeface="宋体" panose="02010600030101010101" pitchFamily="2" charset="-122"/>
            </a:endParaRPr>
          </a:p>
        </p:txBody>
      </p:sp>
      <p:sp>
        <p:nvSpPr>
          <p:cNvPr id="1029" name="Text Box 11"/>
          <p:cNvSpPr txBox="1">
            <a:spLocks noChangeArrowheads="1"/>
          </p:cNvSpPr>
          <p:nvPr userDrawn="1"/>
        </p:nvSpPr>
        <p:spPr bwMode="auto">
          <a:xfrm>
            <a:off x="2" y="6491288"/>
            <a:ext cx="26212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en-US" altLang="zh-CN" sz="1800" b="0">
                <a:solidFill>
                  <a:srgbClr val="163794"/>
                </a:solidFill>
                <a:ea typeface="宋体" panose="02010600030101010101" pitchFamily="2" charset="-122"/>
              </a:rPr>
              <a:t>www.weihaicollege.com</a:t>
            </a:r>
          </a:p>
        </p:txBody>
      </p:sp>
      <p:sp>
        <p:nvSpPr>
          <p:cNvPr id="1030" name="Text Box 12"/>
          <p:cNvSpPr txBox="1">
            <a:spLocks noChangeArrowheads="1"/>
          </p:cNvSpPr>
          <p:nvPr userDrawn="1"/>
        </p:nvSpPr>
        <p:spPr bwMode="auto">
          <a:xfrm>
            <a:off x="4176185" y="6432552"/>
            <a:ext cx="2031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华文新魏" pitchFamily="2" charset="-122"/>
              </a:rPr>
              <a:t>分析检验技术</a:t>
            </a:r>
          </a:p>
        </p:txBody>
      </p:sp>
      <p:sp>
        <p:nvSpPr>
          <p:cNvPr id="1031" name="Text Box 13"/>
          <p:cNvSpPr txBox="1">
            <a:spLocks noChangeArrowheads="1"/>
          </p:cNvSpPr>
          <p:nvPr userDrawn="1"/>
        </p:nvSpPr>
        <p:spPr bwMode="auto">
          <a:xfrm>
            <a:off x="7440083" y="6477001"/>
            <a:ext cx="3416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1800" b="0">
                <a:solidFill>
                  <a:srgbClr val="163794"/>
                </a:solidFill>
                <a:latin typeface="黑体" panose="02010609060101010101" pitchFamily="2" charset="-122"/>
                <a:ea typeface="黑体" panose="02010609060101010101" pitchFamily="2" charset="-122"/>
              </a:rPr>
              <a:t>威海职业学院生物与化学工程系</a:t>
            </a:r>
          </a:p>
        </p:txBody>
      </p:sp>
      <p:sp>
        <p:nvSpPr>
          <p:cNvPr id="114724" name="AutoShape 36"/>
          <p:cNvSpPr>
            <a:spLocks noChangeArrowheads="1"/>
          </p:cNvSpPr>
          <p:nvPr userDrawn="1"/>
        </p:nvSpPr>
        <p:spPr bwMode="auto">
          <a:xfrm>
            <a:off x="0" y="3"/>
            <a:ext cx="12192000" cy="836613"/>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b="0">
              <a:solidFill>
                <a:srgbClr val="163794"/>
              </a:solidFill>
              <a:ea typeface="宋体" panose="02010600030101010101" pitchFamily="2" charset="-122"/>
            </a:endParaRPr>
          </a:p>
        </p:txBody>
      </p:sp>
      <p:pic>
        <p:nvPicPr>
          <p:cNvPr id="1033" name="Picture 15"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 y="3"/>
            <a:ext cx="1699684"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WordArt 40"/>
          <p:cNvSpPr>
            <a:spLocks noChangeArrowheads="1" noChangeShapeType="1" noTextEdit="1"/>
          </p:cNvSpPr>
          <p:nvPr userDrawn="1"/>
        </p:nvSpPr>
        <p:spPr bwMode="auto">
          <a:xfrm>
            <a:off x="2832100" y="188916"/>
            <a:ext cx="7315200" cy="4857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eaLnBrk="1" hangingPunct="1"/>
            <a:r>
              <a:rPr lang="zh-CN" alt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a:ea typeface="华文行楷"/>
              </a:rPr>
              <a:t>校污水处理厂水质指标检测</a:t>
            </a:r>
          </a:p>
        </p:txBody>
      </p:sp>
      <p:sp>
        <p:nvSpPr>
          <p:cNvPr id="1035" name="Text Box 46"/>
          <p:cNvSpPr txBox="1">
            <a:spLocks noChangeArrowheads="1"/>
          </p:cNvSpPr>
          <p:nvPr userDrawn="1"/>
        </p:nvSpPr>
        <p:spPr bwMode="auto">
          <a:xfrm>
            <a:off x="3407836" y="765176"/>
            <a:ext cx="4209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黑体" panose="02010609060101010101" pitchFamily="2" charset="-122"/>
                <a:ea typeface="黑体" panose="02010609060101010101" pitchFamily="2" charset="-122"/>
              </a:rPr>
              <a:t>任务</a:t>
            </a:r>
            <a:r>
              <a:rPr lang="en-US" altLang="zh-CN" sz="2400">
                <a:solidFill>
                  <a:srgbClr val="990000"/>
                </a:solidFill>
                <a:latin typeface="黑体" panose="02010609060101010101" pitchFamily="2" charset="-122"/>
                <a:ea typeface="黑体" panose="02010609060101010101" pitchFamily="2" charset="-122"/>
              </a:rPr>
              <a:t>2   </a:t>
            </a:r>
            <a:r>
              <a:rPr lang="zh-CN" altLang="en-US" sz="2400">
                <a:solidFill>
                  <a:srgbClr val="990000"/>
                </a:solidFill>
                <a:latin typeface="黑体" panose="02010609060101010101" pitchFamily="2" charset="-122"/>
                <a:ea typeface="黑体" panose="02010609060101010101" pitchFamily="2" charset="-122"/>
              </a:rPr>
              <a:t>处理水总硬度的测定</a:t>
            </a:r>
          </a:p>
        </p:txBody>
      </p:sp>
      <p:sp>
        <p:nvSpPr>
          <p:cNvPr id="114735" name="AutoShape 47"/>
          <p:cNvSpPr>
            <a:spLocks noChangeArrowheads="1"/>
          </p:cNvSpPr>
          <p:nvPr userDrawn="1"/>
        </p:nvSpPr>
        <p:spPr bwMode="gray">
          <a:xfrm>
            <a:off x="0" y="6237288"/>
            <a:ext cx="12192000" cy="290512"/>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2800">
              <a:solidFill>
                <a:srgbClr val="163794"/>
              </a:solidFill>
              <a:ea typeface="华文新魏" pitchFamily="2" charset="-122"/>
            </a:endParaRPr>
          </a:p>
        </p:txBody>
      </p:sp>
      <p:sp>
        <p:nvSpPr>
          <p:cNvPr id="1037" name="AutoShape 48"/>
          <p:cNvSpPr>
            <a:spLocks noChangeArrowheads="1"/>
          </p:cNvSpPr>
          <p:nvPr userDrawn="1"/>
        </p:nvSpPr>
        <p:spPr bwMode="auto">
          <a:xfrm>
            <a:off x="0" y="1196975"/>
            <a:ext cx="12192000" cy="5040313"/>
          </a:xfrm>
          <a:prstGeom prst="roundRect">
            <a:avLst>
              <a:gd name="adj" fmla="val 16667"/>
            </a:avLst>
          </a:prstGeom>
          <a:noFill/>
          <a:ln w="38100">
            <a:solidFill>
              <a:schemeClr val="tx1"/>
            </a:solidFill>
            <a:round/>
          </a:ln>
          <a:effectLst/>
          <a:extLst>
            <a:ext uri="{909E8E84-426E-40DD-AFC4-6F175D3DCCD1}">
              <a14:hiddenFill xmlns:a14="http://schemas.microsoft.com/office/drawing/2010/main">
                <a:gradFill rotWithShape="1">
                  <a:gsLst>
                    <a:gs pos="0">
                      <a:schemeClr val="tx2"/>
                    </a:gs>
                    <a:gs pos="100000">
                      <a:srgbClr val="838383"/>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a:defRPr/>
            </a:pPr>
            <a:endParaRPr lang="zh-CN" altLang="en-US" sz="1800" b="0">
              <a:solidFill>
                <a:srgbClr val="163794"/>
              </a:solidFill>
              <a:latin typeface="Verdan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dt="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2pPr>
      <a:lvl3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3pPr>
      <a:lvl4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4pPr>
      <a:lvl5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5pPr>
      <a:lvl6pPr marL="4572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6pPr>
      <a:lvl7pPr marL="9144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7pPr>
      <a:lvl8pPr marL="13716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8pPr>
      <a:lvl9pPr marL="18288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3"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3" y="981077"/>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18"/>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18"/>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2055"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695"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65"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321060318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1"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1" y="981076"/>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1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1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3079"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693"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62"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1383144881"/>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slideLayout" Target="../slideLayouts/slideLayout11.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image" Target="../media/image8.png"/></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1.xml"/><Relationship Id="rId1" Type="http://schemas.openxmlformats.org/officeDocument/2006/relationships/vmlDrawing" Target="../drawings/vmlDrawing1.vml"/><Relationship Id="rId5" Type="http://schemas.openxmlformats.org/officeDocument/2006/relationships/image" Target="../media/image8.png"/><Relationship Id="rId4" Type="http://schemas.openxmlformats.org/officeDocument/2006/relationships/image" Target="../media/image11.wmf"/></Relationships>
</file>

<file path=ppt/slides/_rels/slide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oleObject" Target="../embeddings/oleObject2.bin"/><Relationship Id="rId7" Type="http://schemas.openxmlformats.org/officeDocument/2006/relationships/image" Target="../media/image12.wmf"/><Relationship Id="rId2" Type="http://schemas.openxmlformats.org/officeDocument/2006/relationships/slideLayout" Target="../slideLayouts/slideLayout11.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8.png"/><Relationship Id="rId4" Type="http://schemas.openxmlformats.org/officeDocument/2006/relationships/image" Target="../media/image11.wmf"/><Relationship Id="rId9" Type="http://schemas.openxmlformats.org/officeDocument/2006/relationships/image" Target="../media/image13.wmf"/></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4"/>
          <p:cNvSpPr>
            <a:spLocks noChangeArrowheads="1"/>
          </p:cNvSpPr>
          <p:nvPr/>
        </p:nvSpPr>
        <p:spPr bwMode="auto">
          <a:xfrm>
            <a:off x="768150" y="2133601"/>
            <a:ext cx="1162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绩效概述</a:t>
            </a:r>
          </a:p>
        </p:txBody>
      </p:sp>
      <p:sp>
        <p:nvSpPr>
          <p:cNvPr id="19" name="矩形 24"/>
          <p:cNvSpPr>
            <a:spLocks noChangeArrowheads="1"/>
          </p:cNvSpPr>
          <p:nvPr/>
        </p:nvSpPr>
        <p:spPr bwMode="auto">
          <a:xfrm>
            <a:off x="1488687" y="3552826"/>
            <a:ext cx="1160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绩效管理</a:t>
            </a:r>
          </a:p>
        </p:txBody>
      </p:sp>
      <p:sp>
        <p:nvSpPr>
          <p:cNvPr id="20" name="矩形 24"/>
          <p:cNvSpPr>
            <a:spLocks noChangeArrowheads="1"/>
          </p:cNvSpPr>
          <p:nvPr/>
        </p:nvSpPr>
        <p:spPr bwMode="auto">
          <a:xfrm>
            <a:off x="625313" y="4797426"/>
            <a:ext cx="251870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0" tIns="0" rIns="0" bIns="0">
            <a:spAutoFit/>
          </a:bodyPr>
          <a:lstStyle/>
          <a:p>
            <a:r>
              <a:rPr lang="zh-CN" sz="2000" b="1" dirty="0">
                <a:solidFill>
                  <a:schemeClr val="bg1"/>
                </a:solidFill>
                <a:ea typeface="微软雅黑" pitchFamily="34" charset="-122"/>
                <a:sym typeface="Arial Unicode MS" pitchFamily="34" charset="-122"/>
              </a:rPr>
              <a:t>绩效管理实施过程</a:t>
            </a:r>
          </a:p>
        </p:txBody>
      </p:sp>
      <p:sp>
        <p:nvSpPr>
          <p:cNvPr id="21" name="矩形 20"/>
          <p:cNvSpPr/>
          <p:nvPr/>
        </p:nvSpPr>
        <p:spPr>
          <a:xfrm>
            <a:off x="768150" y="1178850"/>
            <a:ext cx="10472736" cy="3201988"/>
          </a:xfrm>
          <a:prstGeom prst="rect">
            <a:avLst/>
          </a:prstGeom>
          <a:solidFill>
            <a:srgbClr val="014C8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Medium"/>
              <a:ea typeface="微软雅黑"/>
              <a:cs typeface="+mn-cs"/>
            </a:endParaRPr>
          </a:p>
        </p:txBody>
      </p:sp>
      <p:sp>
        <p:nvSpPr>
          <p:cNvPr id="22" name="矩形 21"/>
          <p:cNvSpPr/>
          <p:nvPr/>
        </p:nvSpPr>
        <p:spPr>
          <a:xfrm>
            <a:off x="1100667" y="1538874"/>
            <a:ext cx="3468723" cy="2720579"/>
          </a:xfrm>
          <a:prstGeom prst="rect">
            <a:avLst/>
          </a:prstGeom>
          <a:gradFill>
            <a:gsLst>
              <a:gs pos="45000">
                <a:srgbClr val="025DA9">
                  <a:lumMod val="98000"/>
                  <a:lumOff val="2000"/>
                </a:srgbClr>
              </a:gs>
              <a:gs pos="0">
                <a:srgbClr val="026DCE"/>
              </a:gs>
              <a:gs pos="95000">
                <a:srgbClr val="014C83"/>
              </a:gs>
            </a:gsLst>
            <a:path path="circle">
              <a:fillToRect l="50000" t="50000" r="50000" b="50000"/>
            </a:path>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3" name="矩形 22"/>
          <p:cNvSpPr/>
          <p:nvPr/>
        </p:nvSpPr>
        <p:spPr>
          <a:xfrm>
            <a:off x="1100667" y="3705581"/>
            <a:ext cx="8820588" cy="398464"/>
          </a:xfrm>
          <a:prstGeom prst="rect">
            <a:avLst/>
          </a:prstGeom>
          <a:solidFill>
            <a:srgbClr val="012E57">
              <a:lumMod val="25000"/>
              <a:lumOff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4" name="TextBox 6"/>
          <p:cNvSpPr txBox="1">
            <a:spLocks noChangeArrowheads="1"/>
          </p:cNvSpPr>
          <p:nvPr/>
        </p:nvSpPr>
        <p:spPr bwMode="auto">
          <a:xfrm>
            <a:off x="4191474" y="1933009"/>
            <a:ext cx="6297013" cy="906915"/>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lang="zh-CN" altLang="en-US" sz="4000" kern="0" spc="300" dirty="0">
                <a:solidFill>
                  <a:sysClr val="window" lastClr="FFFFFF"/>
                </a:solidFill>
                <a:latin typeface="微软雅黑"/>
                <a:ea typeface="微软雅黑"/>
                <a:cs typeface="Arial" charset="0"/>
              </a:rPr>
              <a:t>任务</a:t>
            </a:r>
            <a:r>
              <a:rPr lang="en-US" altLang="zh-CN" sz="4000" kern="0" spc="300" dirty="0">
                <a:solidFill>
                  <a:sysClr val="window" lastClr="FFFFFF"/>
                </a:solidFill>
                <a:latin typeface="微软雅黑"/>
                <a:ea typeface="微软雅黑"/>
                <a:cs typeface="Arial" charset="0"/>
              </a:rPr>
              <a:t>3</a:t>
            </a: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   开展预测分析</a:t>
            </a:r>
          </a:p>
        </p:txBody>
      </p:sp>
    </p:spTree>
    <p:extLst>
      <p:ext uri="{BB962C8B-B14F-4D97-AF65-F5344CB8AC3E}">
        <p14:creationId xmlns:p14="http://schemas.microsoft.com/office/powerpoint/2010/main" val="38413787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a:grpSpLocks/>
          </p:cNvGrpSpPr>
          <p:nvPr/>
        </p:nvGrpSpPr>
        <p:grpSpPr bwMode="auto">
          <a:xfrm>
            <a:off x="47328" y="764704"/>
            <a:ext cx="4331254" cy="822325"/>
            <a:chOff x="11113" y="950913"/>
            <a:chExt cx="5445943" cy="822325"/>
          </a:xfrm>
        </p:grpSpPr>
        <p:pic>
          <p:nvPicPr>
            <p:cNvPr id="32"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二、销售预测的方法</a:t>
              </a:r>
            </a:p>
          </p:txBody>
        </p:sp>
      </p:grpSp>
      <p:sp>
        <p:nvSpPr>
          <p:cNvPr id="34" name="TextBox 33"/>
          <p:cNvSpPr txBox="1"/>
          <p:nvPr/>
        </p:nvSpPr>
        <p:spPr>
          <a:xfrm>
            <a:off x="265159" y="1556792"/>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定量预测方法</a:t>
            </a:r>
            <a:endParaRPr lang="zh-CN" sz="2400" dirty="0">
              <a:latin typeface="Times New Roman" pitchFamily="18" charset="0"/>
              <a:cs typeface="Times New Roman" pitchFamily="18" charset="0"/>
            </a:endParaRPr>
          </a:p>
        </p:txBody>
      </p:sp>
      <p:grpSp>
        <p:nvGrpSpPr>
          <p:cNvPr id="42" name="组合 41"/>
          <p:cNvGrpSpPr/>
          <p:nvPr/>
        </p:nvGrpSpPr>
        <p:grpSpPr>
          <a:xfrm>
            <a:off x="1703512" y="2780928"/>
            <a:ext cx="3706183" cy="2978635"/>
            <a:chOff x="7214353" y="332655"/>
            <a:chExt cx="3706183" cy="3513390"/>
          </a:xfrm>
        </p:grpSpPr>
        <p:grpSp>
          <p:nvGrpSpPr>
            <p:cNvPr id="43" name="组合 31"/>
            <p:cNvGrpSpPr>
              <a:grpSpLocks/>
            </p:cNvGrpSpPr>
            <p:nvPr/>
          </p:nvGrpSpPr>
          <p:grpSpPr bwMode="auto">
            <a:xfrm>
              <a:off x="7214353" y="724656"/>
              <a:ext cx="3706183" cy="3121389"/>
              <a:chOff x="313618" y="3789039"/>
              <a:chExt cx="5255839" cy="2700063"/>
            </a:xfrm>
          </p:grpSpPr>
          <p:sp>
            <p:nvSpPr>
              <p:cNvPr id="47" name="AutoShape 2"/>
              <p:cNvSpPr>
                <a:spLocks noChangeArrowheads="1"/>
              </p:cNvSpPr>
              <p:nvPr/>
            </p:nvSpPr>
            <p:spPr bwMode="ltGray">
              <a:xfrm>
                <a:off x="313618" y="3789039"/>
                <a:ext cx="5255839" cy="2700063"/>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48" name="Rectangle 6"/>
              <p:cNvSpPr>
                <a:spLocks noChangeArrowheads="1"/>
              </p:cNvSpPr>
              <p:nvPr/>
            </p:nvSpPr>
            <p:spPr bwMode="black">
              <a:xfrm>
                <a:off x="361515" y="3996947"/>
                <a:ext cx="5030231" cy="2393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lvl="0" eaLnBrk="1" hangingPunct="1">
                  <a:lnSpc>
                    <a:spcPts val="3600"/>
                  </a:lnSpc>
                </a:pPr>
                <a:r>
                  <a:rPr lang="zh-CN" altLang="en-US" sz="2200" b="0" dirty="0">
                    <a:solidFill>
                      <a:srgbClr val="000000"/>
                    </a:solidFill>
                    <a:latin typeface="Arial" charset="0"/>
                    <a:ea typeface="楷体_GB2312" pitchFamily="49" charset="-122"/>
                  </a:rPr>
                  <a:t>　</a:t>
                </a:r>
                <a:r>
                  <a:rPr lang="zh-CN" altLang="en-US" sz="2200" dirty="0">
                    <a:solidFill>
                      <a:srgbClr val="000000"/>
                    </a:solidFill>
                    <a:latin typeface="Arial" charset="0"/>
                    <a:ea typeface="楷体_GB2312" pitchFamily="49" charset="-122"/>
                  </a:rPr>
                  <a:t>　</a:t>
                </a:r>
                <a:r>
                  <a:rPr lang="zh-CN" altLang="en-US" sz="2000" dirty="0">
                    <a:solidFill>
                      <a:srgbClr val="000000"/>
                    </a:solidFill>
                    <a:latin typeface="+mn-ea"/>
                    <a:ea typeface="+mn-ea"/>
                  </a:rPr>
                  <a:t>是对距离预测期较近的若干期间内的实际销售量</a:t>
                </a:r>
                <a:r>
                  <a:rPr lang="en-US" altLang="zh-CN" sz="2000" dirty="0">
                    <a:solidFill>
                      <a:srgbClr val="000000"/>
                    </a:solidFill>
                    <a:latin typeface="+mn-ea"/>
                    <a:ea typeface="+mn-ea"/>
                  </a:rPr>
                  <a:t>(</a:t>
                </a:r>
                <a:r>
                  <a:rPr lang="zh-CN" altLang="en-US" sz="2000" dirty="0">
                    <a:solidFill>
                      <a:srgbClr val="000000"/>
                    </a:solidFill>
                    <a:latin typeface="+mn-ea"/>
                    <a:ea typeface="+mn-ea"/>
                  </a:rPr>
                  <a:t>额</a:t>
                </a:r>
                <a:r>
                  <a:rPr lang="en-US" altLang="zh-CN" sz="2000" dirty="0">
                    <a:solidFill>
                      <a:srgbClr val="000000"/>
                    </a:solidFill>
                    <a:latin typeface="+mn-ea"/>
                    <a:ea typeface="+mn-ea"/>
                  </a:rPr>
                  <a:t>)</a:t>
                </a:r>
                <a:r>
                  <a:rPr lang="zh-CN" altLang="en-US" sz="2000" dirty="0">
                    <a:solidFill>
                      <a:srgbClr val="000000"/>
                    </a:solidFill>
                    <a:latin typeface="+mn-ea"/>
                    <a:ea typeface="+mn-ea"/>
                  </a:rPr>
                  <a:t>进行加权平均计算，以其平均值作为销售预测值的一种预测方法。</a:t>
                </a:r>
              </a:p>
            </p:txBody>
          </p:sp>
        </p:grpSp>
        <p:grpSp>
          <p:nvGrpSpPr>
            <p:cNvPr id="44" name="组合 30"/>
            <p:cNvGrpSpPr>
              <a:grpSpLocks/>
            </p:cNvGrpSpPr>
            <p:nvPr/>
          </p:nvGrpSpPr>
          <p:grpSpPr bwMode="auto">
            <a:xfrm>
              <a:off x="7752184" y="332655"/>
              <a:ext cx="2465263" cy="698184"/>
              <a:chOff x="1976289" y="2674911"/>
              <a:chExt cx="2355850" cy="425450"/>
            </a:xfrm>
          </p:grpSpPr>
          <p:sp>
            <p:nvSpPr>
              <p:cNvPr id="45" name="AutoShape 4"/>
              <p:cNvSpPr>
                <a:spLocks noChangeArrowheads="1"/>
              </p:cNvSpPr>
              <p:nvPr/>
            </p:nvSpPr>
            <p:spPr bwMode="gray">
              <a:xfrm>
                <a:off x="1976289" y="2674911"/>
                <a:ext cx="2355850"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46" name="Text Box 5"/>
              <p:cNvSpPr txBox="1">
                <a:spLocks noChangeArrowheads="1"/>
              </p:cNvSpPr>
              <p:nvPr/>
            </p:nvSpPr>
            <p:spPr bwMode="white">
              <a:xfrm>
                <a:off x="2003277" y="2741783"/>
                <a:ext cx="2305050" cy="3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400" b="0" dirty="0">
                    <a:solidFill>
                      <a:srgbClr val="FFFFFF"/>
                    </a:solidFill>
                    <a:latin typeface="华文行楷" pitchFamily="2" charset="-122"/>
                    <a:ea typeface="华文行楷" pitchFamily="2" charset="-122"/>
                  </a:rPr>
                  <a:t>移动加权平均法</a:t>
                </a:r>
              </a:p>
            </p:txBody>
          </p:sp>
        </p:grpSp>
      </p:grpSp>
      <p:sp>
        <p:nvSpPr>
          <p:cNvPr id="56" name="六边形 55">
            <a:extLst>
              <a:ext uri="{FF2B5EF4-FFF2-40B4-BE49-F238E27FC236}">
                <a16:creationId xmlns:a16="http://schemas.microsoft.com/office/drawing/2014/main" id="{3C7A3241-E0BB-4A5D-9F6D-E5ED095C4E49}"/>
              </a:ext>
            </a:extLst>
          </p:cNvPr>
          <p:cNvSpPr/>
          <p:nvPr/>
        </p:nvSpPr>
        <p:spPr>
          <a:xfrm>
            <a:off x="9192344" y="1335806"/>
            <a:ext cx="2422089" cy="502445"/>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latin typeface="微软雅黑" panose="020B0503020204020204" pitchFamily="34" charset="-122"/>
                <a:ea typeface="微软雅黑" panose="020B0503020204020204" pitchFamily="34" charset="-122"/>
              </a:rPr>
              <a:t>移动加权平均法</a:t>
            </a:r>
          </a:p>
        </p:txBody>
      </p:sp>
      <p:grpSp>
        <p:nvGrpSpPr>
          <p:cNvPr id="57" name="组合 56"/>
          <p:cNvGrpSpPr/>
          <p:nvPr/>
        </p:nvGrpSpPr>
        <p:grpSpPr>
          <a:xfrm>
            <a:off x="6456040" y="3649890"/>
            <a:ext cx="4343307" cy="1076074"/>
            <a:chOff x="6036655" y="5258327"/>
            <a:chExt cx="4343307" cy="1076074"/>
          </a:xfrm>
        </p:grpSpPr>
        <p:grpSp>
          <p:nvGrpSpPr>
            <p:cNvPr id="58" name="组合 57"/>
            <p:cNvGrpSpPr/>
            <p:nvPr/>
          </p:nvGrpSpPr>
          <p:grpSpPr>
            <a:xfrm>
              <a:off x="6036655" y="5284097"/>
              <a:ext cx="4343307" cy="1034266"/>
              <a:chOff x="4304043" y="1286668"/>
              <a:chExt cx="3837944" cy="2757793"/>
            </a:xfrm>
            <a:effectLst>
              <a:outerShdw blurRad="381000" dist="254000" dir="8100000" algn="tr" rotWithShape="0">
                <a:prstClr val="black">
                  <a:alpha val="40000"/>
                </a:prstClr>
              </a:outerShdw>
            </a:effectLst>
          </p:grpSpPr>
          <p:sp>
            <p:nvSpPr>
              <p:cNvPr id="60" name="圆角矩形 5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1" name="圆角矩形 60"/>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mc:AlternateContent xmlns:mc="http://schemas.openxmlformats.org/markup-compatibility/2006" xmlns:a14="http://schemas.microsoft.com/office/drawing/2010/main">
          <mc:Choice Requires="a14">
            <p:sp>
              <p:nvSpPr>
                <p:cNvPr id="59" name="文本1"/>
                <p:cNvSpPr>
                  <a:spLocks noChangeArrowheads="1"/>
                </p:cNvSpPr>
                <p:nvPr/>
              </p:nvSpPr>
              <p:spPr bwMode="gray">
                <a:xfrm>
                  <a:off x="6215627" y="5258327"/>
                  <a:ext cx="4128531" cy="1076074"/>
                </a:xfrm>
                <a:prstGeom prst="roundRect">
                  <a:avLst>
                    <a:gd name="adj" fmla="val 11505"/>
                  </a:avLst>
                </a:prstGeom>
                <a:noFill/>
                <a:ln w="28575" cap="flat" cmpd="sng" algn="ctr">
                  <a:noFill/>
                  <a:prstDash val="solid"/>
                </a:ln>
                <a:effectLst/>
              </p:spPr>
              <p:txBody>
                <a:bodyPr lIns="91429" tIns="45715" rIns="91429" bIns="4571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895">
                    <a:lnSpc>
                      <a:spcPct val="120000"/>
                    </a:lnSpc>
                    <a:defRPr/>
                  </a:pPr>
                  <a14:m>
                    <m:oMath xmlns:m="http://schemas.openxmlformats.org/officeDocument/2006/math">
                      <m:acc>
                        <m:accPr>
                          <m:chr m:val="̅"/>
                          <m:ctrlPr>
                            <a:rPr lang="en-US" altLang="zh-CN" sz="2800" b="0" i="1" dirty="0" smtClean="0">
                              <a:latin typeface="Cambria Math" panose="02040503050406030204" pitchFamily="18" charset="0"/>
                              <a:ea typeface="微软雅黑" pitchFamily="34" charset="-122"/>
                            </a:rPr>
                          </m:ctrlPr>
                        </m:accPr>
                        <m:e>
                          <m:r>
                            <a:rPr lang="en-US" altLang="zh-CN" sz="2800" b="0" i="1" dirty="0">
                              <a:latin typeface="Cambria Math"/>
                              <a:ea typeface="微软雅黑" pitchFamily="34" charset="-122"/>
                            </a:rPr>
                            <m:t>𝑥</m:t>
                          </m:r>
                        </m:e>
                      </m:acc>
                    </m:oMath>
                  </a14:m>
                  <a:r>
                    <a:rPr lang="en-US" altLang="zh-CN" sz="2800" b="0" dirty="0">
                      <a:latin typeface="微软雅黑" pitchFamily="34" charset="-122"/>
                      <a:ea typeface="微软雅黑" pitchFamily="34" charset="-122"/>
                    </a:rPr>
                    <a:t>=</a:t>
                  </a:r>
                  <a14:m>
                    <m:oMath xmlns:m="http://schemas.openxmlformats.org/officeDocument/2006/math">
                      <m:f>
                        <m:fPr>
                          <m:ctrlPr>
                            <a:rPr lang="en-US" altLang="zh-CN" sz="2800" b="0" i="1" dirty="0" smtClean="0">
                              <a:latin typeface="Cambria Math" panose="02040503050406030204" pitchFamily="18" charset="0"/>
                              <a:ea typeface="微软雅黑" pitchFamily="34" charset="-122"/>
                            </a:rPr>
                          </m:ctrlPr>
                        </m:fPr>
                        <m:num>
                          <m:nary>
                            <m:naryPr>
                              <m:chr m:val="∑"/>
                              <m:subHide m:val="on"/>
                              <m:supHide m:val="on"/>
                              <m:ctrlPr>
                                <a:rPr lang="en-US" altLang="zh-CN" sz="2800" b="0" i="1" dirty="0" smtClean="0">
                                  <a:latin typeface="Cambria Math" panose="02040503050406030204" pitchFamily="18" charset="0"/>
                                  <a:ea typeface="微软雅黑" pitchFamily="34" charset="-122"/>
                                </a:rPr>
                              </m:ctrlPr>
                            </m:naryPr>
                            <m:sub/>
                            <m:sup/>
                            <m:e>
                              <m:r>
                                <a:rPr lang="en-US" altLang="zh-CN" sz="2800" b="0" i="1" dirty="0" smtClean="0">
                                  <a:latin typeface="Cambria Math"/>
                                  <a:ea typeface="微软雅黑" pitchFamily="34" charset="-122"/>
                                </a:rPr>
                                <m:t>𝑥</m:t>
                              </m:r>
                              <m:r>
                                <a:rPr lang="en-US" altLang="zh-CN" sz="2800" b="0" i="1" baseline="-25000" dirty="0" smtClean="0">
                                  <a:latin typeface="Cambria Math"/>
                                  <a:ea typeface="微软雅黑" pitchFamily="34" charset="-122"/>
                                </a:rPr>
                                <m:t>𝑖</m:t>
                              </m:r>
                              <m:r>
                                <a:rPr lang="en-US" altLang="zh-CN" sz="2800" b="0" i="1" dirty="0" smtClean="0">
                                  <a:latin typeface="Cambria Math"/>
                                  <a:ea typeface="微软雅黑" pitchFamily="34" charset="-122"/>
                                </a:rPr>
                                <m:t>𝑓</m:t>
                              </m:r>
                              <m:r>
                                <a:rPr lang="en-US" altLang="zh-CN" sz="2800" b="0" i="1" baseline="-25000" dirty="0" smtClean="0">
                                  <a:latin typeface="Cambria Math"/>
                                  <a:ea typeface="微软雅黑" pitchFamily="34" charset="-122"/>
                                </a:rPr>
                                <m:t>𝑖</m:t>
                              </m:r>
                            </m:e>
                          </m:nary>
                        </m:num>
                        <m:den>
                          <m:nary>
                            <m:naryPr>
                              <m:chr m:val="∑"/>
                              <m:subHide m:val="on"/>
                              <m:supHide m:val="on"/>
                              <m:ctrlPr>
                                <a:rPr lang="en-US" altLang="zh-CN" sz="2800" b="0" i="1" dirty="0">
                                  <a:latin typeface="Cambria Math" panose="02040503050406030204" pitchFamily="18" charset="0"/>
                                  <a:ea typeface="微软雅黑" pitchFamily="34" charset="-122"/>
                                </a:rPr>
                              </m:ctrlPr>
                            </m:naryPr>
                            <m:sub/>
                            <m:sup/>
                            <m:e>
                              <m:r>
                                <a:rPr lang="en-US" altLang="zh-CN" sz="2800" b="0" i="1" dirty="0">
                                  <a:latin typeface="Cambria Math"/>
                                  <a:ea typeface="微软雅黑" pitchFamily="34" charset="-122"/>
                                </a:rPr>
                                <m:t>𝑓</m:t>
                              </m:r>
                              <m:r>
                                <a:rPr lang="en-US" altLang="zh-CN" sz="2800" b="0" i="1" baseline="-25000" dirty="0">
                                  <a:latin typeface="Cambria Math"/>
                                  <a:ea typeface="微软雅黑" pitchFamily="34" charset="-122"/>
                                </a:rPr>
                                <m:t>𝑖</m:t>
                              </m:r>
                            </m:e>
                          </m:nary>
                        </m:den>
                      </m:f>
                    </m:oMath>
                  </a14:m>
                  <a:endParaRPr lang="zh-CN" altLang="zh-CN" sz="2800" b="0" dirty="0">
                    <a:latin typeface="微软雅黑" pitchFamily="34" charset="-122"/>
                    <a:ea typeface="微软雅黑" pitchFamily="34" charset="-122"/>
                  </a:endParaRPr>
                </a:p>
              </p:txBody>
            </p:sp>
          </mc:Choice>
          <mc:Fallback xmlns="">
            <p:sp>
              <p:nvSpPr>
                <p:cNvPr id="59" name="文本1"/>
                <p:cNvSpPr>
                  <a:spLocks noRot="1" noChangeAspect="1" noMove="1" noResize="1" noEditPoints="1" noAdjustHandles="1" noChangeArrowheads="1" noChangeShapeType="1" noTextEdit="1"/>
                </p:cNvSpPr>
                <p:nvPr/>
              </p:nvSpPr>
              <p:spPr bwMode="gray">
                <a:xfrm>
                  <a:off x="6215627" y="5258327"/>
                  <a:ext cx="4128531" cy="1076074"/>
                </a:xfrm>
                <a:prstGeom prst="roundRect">
                  <a:avLst>
                    <a:gd name="adj" fmla="val 11505"/>
                  </a:avLst>
                </a:prstGeom>
                <a:blipFill rotWithShape="1">
                  <a:blip r:embed="rId3"/>
                  <a:stretch>
                    <a:fillRect/>
                  </a:stretch>
                </a:blipFill>
                <a:ln w="28575" cap="flat" cmpd="sng" algn="ctr">
                  <a:noFill/>
                  <a:prstDash val="solid"/>
                </a:ln>
                <a:effectLst/>
                <a:extLst/>
              </p:spPr>
              <p:txBody>
                <a:bodyPr/>
                <a:lstStyle/>
                <a:p>
                  <a:r>
                    <a:rPr lang="zh-CN" altLang="en-US">
                      <a:noFill/>
                    </a:rPr>
                    <a:t> </a:t>
                  </a:r>
                </a:p>
              </p:txBody>
            </p:sp>
          </mc:Fallback>
        </mc:AlternateContent>
      </p:grpSp>
      <p:grpSp>
        <p:nvGrpSpPr>
          <p:cNvPr id="22" name="组合 21">
            <a:extLst>
              <a:ext uri="{FF2B5EF4-FFF2-40B4-BE49-F238E27FC236}">
                <a16:creationId xmlns:a16="http://schemas.microsoft.com/office/drawing/2014/main" id="{B53FED1F-D1AE-4B93-807E-597FF2BD9611}"/>
              </a:ext>
            </a:extLst>
          </p:cNvPr>
          <p:cNvGrpSpPr/>
          <p:nvPr/>
        </p:nvGrpSpPr>
        <p:grpSpPr>
          <a:xfrm>
            <a:off x="191345" y="92845"/>
            <a:ext cx="4059473" cy="613803"/>
            <a:chOff x="1271464" y="2420888"/>
            <a:chExt cx="4392488" cy="613803"/>
          </a:xfrm>
        </p:grpSpPr>
        <p:sp>
          <p:nvSpPr>
            <p:cNvPr id="23" name="矩形 2">
              <a:extLst>
                <a:ext uri="{FF2B5EF4-FFF2-40B4-BE49-F238E27FC236}">
                  <a16:creationId xmlns:a16="http://schemas.microsoft.com/office/drawing/2014/main" id="{A620BF2C-9CF4-435B-A68C-9BBC61E268A3}"/>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4" name="TextBox 10">
              <a:extLst>
                <a:ext uri="{FF2B5EF4-FFF2-40B4-BE49-F238E27FC236}">
                  <a16:creationId xmlns:a16="http://schemas.microsoft.com/office/drawing/2014/main" id="{20C5C492-F558-4744-9AD7-9C1AC4C6D84D}"/>
                </a:ext>
              </a:extLst>
            </p:cNvPr>
            <p:cNvSpPr txBox="1"/>
            <p:nvPr/>
          </p:nvSpPr>
          <p:spPr>
            <a:xfrm>
              <a:off x="1426882" y="2449916"/>
              <a:ext cx="4237070"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销售预测</a:t>
              </a:r>
            </a:p>
          </p:txBody>
        </p:sp>
      </p:grpSp>
    </p:spTree>
    <p:extLst>
      <p:ext uri="{BB962C8B-B14F-4D97-AF65-F5344CB8AC3E}">
        <p14:creationId xmlns:p14="http://schemas.microsoft.com/office/powerpoint/2010/main" val="1249526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500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p:tgtEl>
                                          <p:spTgt spid="42"/>
                                        </p:tgtEl>
                                        <p:attrNameLst>
                                          <p:attrName>ppt_y</p:attrName>
                                        </p:attrNameLst>
                                      </p:cBhvr>
                                      <p:tavLst>
                                        <p:tav tm="0">
                                          <p:val>
                                            <p:strVal val="#ppt_y+#ppt_h*1.125000"/>
                                          </p:val>
                                        </p:tav>
                                        <p:tav tm="100000">
                                          <p:val>
                                            <p:strVal val="#ppt_y"/>
                                          </p:val>
                                        </p:tav>
                                      </p:tavLst>
                                    </p:anim>
                                    <p:animEffect transition="in" filter="wipe(up)">
                                      <p:cBhvr>
                                        <p:cTn id="8" dur="500"/>
                                        <p:tgtEl>
                                          <p:spTgt spid="42"/>
                                        </p:tgtEl>
                                      </p:cBhvr>
                                    </p:animEffect>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additive="base">
                                        <p:cTn id="13" dur="500" fill="hold"/>
                                        <p:tgtEl>
                                          <p:spTgt spid="56"/>
                                        </p:tgtEl>
                                        <p:attrNameLst>
                                          <p:attrName>ppt_x</p:attrName>
                                        </p:attrNameLst>
                                      </p:cBhvr>
                                      <p:tavLst>
                                        <p:tav tm="0">
                                          <p:val>
                                            <p:strVal val="1+#ppt_w/2"/>
                                          </p:val>
                                        </p:tav>
                                        <p:tav tm="100000">
                                          <p:val>
                                            <p:strVal val="#ppt_x"/>
                                          </p:val>
                                        </p:tav>
                                      </p:tavLst>
                                    </p:anim>
                                    <p:anim calcmode="lin" valueType="num">
                                      <p:cBhvr additive="base">
                                        <p:cTn id="14"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a:grpSpLocks/>
          </p:cNvGrpSpPr>
          <p:nvPr/>
        </p:nvGrpSpPr>
        <p:grpSpPr bwMode="auto">
          <a:xfrm>
            <a:off x="47328" y="764704"/>
            <a:ext cx="4331254" cy="822325"/>
            <a:chOff x="11113" y="950913"/>
            <a:chExt cx="5445943" cy="822325"/>
          </a:xfrm>
        </p:grpSpPr>
        <p:pic>
          <p:nvPicPr>
            <p:cNvPr id="32"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二、销售预测的方法</a:t>
              </a:r>
            </a:p>
          </p:txBody>
        </p:sp>
      </p:grpSp>
      <p:sp>
        <p:nvSpPr>
          <p:cNvPr id="34" name="TextBox 33"/>
          <p:cNvSpPr txBox="1"/>
          <p:nvPr/>
        </p:nvSpPr>
        <p:spPr>
          <a:xfrm>
            <a:off x="265159" y="1556792"/>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定量预测方法</a:t>
            </a:r>
            <a:endParaRPr lang="zh-CN" sz="2400" dirty="0">
              <a:latin typeface="Times New Roman" pitchFamily="18" charset="0"/>
              <a:cs typeface="Times New Roman" pitchFamily="18" charset="0"/>
            </a:endParaRPr>
          </a:p>
        </p:txBody>
      </p:sp>
      <p:grpSp>
        <p:nvGrpSpPr>
          <p:cNvPr id="35" name="组合 11"/>
          <p:cNvGrpSpPr>
            <a:grpSpLocks/>
          </p:cNvGrpSpPr>
          <p:nvPr/>
        </p:nvGrpSpPr>
        <p:grpSpPr bwMode="auto">
          <a:xfrm>
            <a:off x="548432" y="2380308"/>
            <a:ext cx="11020176" cy="2776884"/>
            <a:chOff x="206116" y="3463959"/>
            <a:chExt cx="5904656" cy="2054460"/>
          </a:xfrm>
        </p:grpSpPr>
        <p:sp>
          <p:nvSpPr>
            <p:cNvPr id="36" name="AutoShape 2"/>
            <p:cNvSpPr>
              <a:spLocks noChangeArrowheads="1"/>
            </p:cNvSpPr>
            <p:nvPr/>
          </p:nvSpPr>
          <p:spPr bwMode="gray">
            <a:xfrm>
              <a:off x="206116" y="3463959"/>
              <a:ext cx="5904656" cy="2054460"/>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37" name="Rectangle 4"/>
            <p:cNvSpPr>
              <a:spLocks noChangeArrowheads="1"/>
            </p:cNvSpPr>
            <p:nvPr/>
          </p:nvSpPr>
          <p:spPr bwMode="auto">
            <a:xfrm>
              <a:off x="362026" y="3614810"/>
              <a:ext cx="5644483" cy="1571175"/>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wrap="square" anchor="ctr">
              <a:spAutoFit/>
            </a:bodyPr>
            <a:lstStyle/>
            <a:p>
              <a:pPr eaLnBrk="1" hangingPunct="1">
                <a:lnSpc>
                  <a:spcPct val="150000"/>
                </a:lnSpc>
                <a:defRPr/>
              </a:pPr>
              <a:r>
                <a:rPr lang="zh-CN" altLang="en-US" sz="2200" b="0" dirty="0">
                  <a:solidFill>
                    <a:srgbClr val="000000"/>
                  </a:solidFill>
                  <a:latin typeface="Times New Roman" pitchFamily="18" charset="0"/>
                  <a:cs typeface="Times New Roman" pitchFamily="18" charset="0"/>
                </a:rPr>
                <a:t>　　</a:t>
              </a:r>
              <a:r>
                <a:rPr lang="zh-CN" altLang="en-US" sz="2200" dirty="0">
                  <a:solidFill>
                    <a:srgbClr val="000000"/>
                  </a:solidFill>
                  <a:latin typeface="Times New Roman" pitchFamily="18" charset="0"/>
                  <a:cs typeface="Times New Roman" pitchFamily="18" charset="0"/>
                </a:rPr>
                <a:t>威盛公司</a:t>
              </a:r>
              <a:r>
                <a:rPr lang="en-US" altLang="zh-CN" sz="2200" dirty="0">
                  <a:solidFill>
                    <a:srgbClr val="000000"/>
                  </a:solidFill>
                  <a:latin typeface="Times New Roman" pitchFamily="18" charset="0"/>
                  <a:cs typeface="Times New Roman" pitchFamily="18" charset="0"/>
                </a:rPr>
                <a:t>2022</a:t>
              </a:r>
              <a:r>
                <a:rPr lang="zh-CN" altLang="en-US" sz="2200" dirty="0">
                  <a:solidFill>
                    <a:srgbClr val="000000"/>
                  </a:solidFill>
                  <a:latin typeface="Times New Roman" pitchFamily="18" charset="0"/>
                  <a:cs typeface="Times New Roman" pitchFamily="18" charset="0"/>
                </a:rPr>
                <a:t>年上半年电动车的销售如下：</a:t>
              </a:r>
              <a:endParaRPr lang="en-US" altLang="zh-CN" sz="2200" dirty="0">
                <a:solidFill>
                  <a:srgbClr val="000000"/>
                </a:solidFill>
                <a:latin typeface="Times New Roman" pitchFamily="18" charset="0"/>
                <a:cs typeface="Times New Roman" pitchFamily="18" charset="0"/>
              </a:endParaRPr>
            </a:p>
            <a:p>
              <a:pPr eaLnBrk="1" hangingPunct="1">
                <a:lnSpc>
                  <a:spcPct val="150000"/>
                </a:lnSpc>
                <a:defRPr/>
              </a:pPr>
              <a:endParaRPr lang="en-US" altLang="zh-CN" sz="2200" dirty="0">
                <a:solidFill>
                  <a:srgbClr val="000000"/>
                </a:solidFill>
                <a:latin typeface="Times New Roman" pitchFamily="18" charset="0"/>
                <a:cs typeface="Times New Roman" pitchFamily="18" charset="0"/>
              </a:endParaRPr>
            </a:p>
            <a:p>
              <a:pPr eaLnBrk="1" hangingPunct="1">
                <a:lnSpc>
                  <a:spcPct val="150000"/>
                </a:lnSpc>
                <a:defRPr/>
              </a:pPr>
              <a:endParaRPr lang="en-US" altLang="zh-CN" sz="2200" dirty="0">
                <a:solidFill>
                  <a:srgbClr val="000000"/>
                </a:solidFill>
                <a:latin typeface="Times New Roman" pitchFamily="18" charset="0"/>
                <a:cs typeface="Times New Roman" pitchFamily="18" charset="0"/>
              </a:endParaRPr>
            </a:p>
            <a:p>
              <a:pPr eaLnBrk="1" hangingPunct="1">
                <a:lnSpc>
                  <a:spcPct val="150000"/>
                </a:lnSpc>
                <a:defRPr/>
              </a:pPr>
              <a:r>
                <a:rPr lang="zh-CN" altLang="en-US" sz="2200" dirty="0">
                  <a:solidFill>
                    <a:srgbClr val="000000"/>
                  </a:solidFill>
                  <a:latin typeface="Times New Roman" pitchFamily="18" charset="0"/>
                  <a:cs typeface="Times New Roman" pitchFamily="18" charset="0"/>
                </a:rPr>
                <a:t>       请用加权移动平均法（权数为</a:t>
              </a:r>
              <a:r>
                <a:rPr lang="en-US" altLang="zh-CN" sz="2200" dirty="0">
                  <a:solidFill>
                    <a:srgbClr val="000000"/>
                  </a:solidFill>
                  <a:latin typeface="Times New Roman" pitchFamily="18" charset="0"/>
                  <a:cs typeface="Times New Roman" pitchFamily="18" charset="0"/>
                </a:rPr>
                <a:t>1.2.3.4</a:t>
              </a:r>
              <a:r>
                <a:rPr lang="zh-CN" altLang="en-US" sz="2200" dirty="0">
                  <a:solidFill>
                    <a:srgbClr val="000000"/>
                  </a:solidFill>
                  <a:latin typeface="Times New Roman" pitchFamily="18" charset="0"/>
                  <a:cs typeface="Times New Roman" pitchFamily="18" charset="0"/>
                </a:rPr>
                <a:t>）预测</a:t>
              </a:r>
              <a:r>
                <a:rPr lang="en-US" altLang="zh-CN" sz="2200" dirty="0">
                  <a:solidFill>
                    <a:srgbClr val="000000"/>
                  </a:solidFill>
                  <a:latin typeface="Times New Roman" pitchFamily="18" charset="0"/>
                  <a:cs typeface="Times New Roman" pitchFamily="18" charset="0"/>
                </a:rPr>
                <a:t>2022</a:t>
              </a:r>
              <a:r>
                <a:rPr lang="zh-CN" altLang="en-US" sz="2200" dirty="0">
                  <a:solidFill>
                    <a:srgbClr val="000000"/>
                  </a:solidFill>
                  <a:latin typeface="Times New Roman" pitchFamily="18" charset="0"/>
                  <a:cs typeface="Times New Roman" pitchFamily="18" charset="0"/>
                </a:rPr>
                <a:t>年</a:t>
              </a:r>
              <a:r>
                <a:rPr lang="en-US" altLang="zh-CN" sz="2200" dirty="0">
                  <a:solidFill>
                    <a:srgbClr val="000000"/>
                  </a:solidFill>
                  <a:latin typeface="Times New Roman" pitchFamily="18" charset="0"/>
                  <a:cs typeface="Times New Roman" pitchFamily="18" charset="0"/>
                </a:rPr>
                <a:t>7</a:t>
              </a:r>
              <a:r>
                <a:rPr lang="zh-CN" altLang="en-US" sz="2200" dirty="0">
                  <a:solidFill>
                    <a:srgbClr val="000000"/>
                  </a:solidFill>
                  <a:latin typeface="Times New Roman" pitchFamily="18" charset="0"/>
                  <a:cs typeface="Times New Roman" pitchFamily="18" charset="0"/>
                </a:rPr>
                <a:t>月份的销售量。</a:t>
              </a:r>
              <a:endParaRPr lang="en-US" sz="2200" dirty="0">
                <a:solidFill>
                  <a:srgbClr val="000000"/>
                </a:solidFill>
                <a:latin typeface="Times New Roman" pitchFamily="18" charset="0"/>
                <a:cs typeface="Times New Roman" pitchFamily="18" charset="0"/>
              </a:endParaRPr>
            </a:p>
          </p:txBody>
        </p:sp>
      </p:grpSp>
      <p:graphicFrame>
        <p:nvGraphicFramePr>
          <p:cNvPr id="3" name="表格 2"/>
          <p:cNvGraphicFramePr>
            <a:graphicFrameLocks noGrp="1"/>
          </p:cNvGraphicFramePr>
          <p:nvPr>
            <p:extLst>
              <p:ext uri="{D42A27DB-BD31-4B8C-83A1-F6EECF244321}">
                <p14:modId xmlns:p14="http://schemas.microsoft.com/office/powerpoint/2010/main" val="1571427499"/>
              </p:ext>
            </p:extLst>
          </p:nvPr>
        </p:nvGraphicFramePr>
        <p:xfrm>
          <a:off x="1199456" y="3275193"/>
          <a:ext cx="8128001" cy="741680"/>
        </p:xfrm>
        <a:graphic>
          <a:graphicData uri="http://schemas.openxmlformats.org/drawingml/2006/table">
            <a:tbl>
              <a:tblPr firstRow="1" bandRow="1">
                <a:tableStyleId>{5C22544A-7EE6-4342-B048-85BDC9FD1C3A}</a:tableStyleId>
              </a:tblPr>
              <a:tblGrid>
                <a:gridCol w="1161143">
                  <a:extLst>
                    <a:ext uri="{9D8B030D-6E8A-4147-A177-3AD203B41FA5}">
                      <a16:colId xmlns:a16="http://schemas.microsoft.com/office/drawing/2014/main" val="20000"/>
                    </a:ext>
                  </a:extLst>
                </a:gridCol>
                <a:gridCol w="1161143">
                  <a:extLst>
                    <a:ext uri="{9D8B030D-6E8A-4147-A177-3AD203B41FA5}">
                      <a16:colId xmlns:a16="http://schemas.microsoft.com/office/drawing/2014/main" val="20001"/>
                    </a:ext>
                  </a:extLst>
                </a:gridCol>
                <a:gridCol w="1161143">
                  <a:extLst>
                    <a:ext uri="{9D8B030D-6E8A-4147-A177-3AD203B41FA5}">
                      <a16:colId xmlns:a16="http://schemas.microsoft.com/office/drawing/2014/main" val="20002"/>
                    </a:ext>
                  </a:extLst>
                </a:gridCol>
                <a:gridCol w="1161143">
                  <a:extLst>
                    <a:ext uri="{9D8B030D-6E8A-4147-A177-3AD203B41FA5}">
                      <a16:colId xmlns:a16="http://schemas.microsoft.com/office/drawing/2014/main" val="20003"/>
                    </a:ext>
                  </a:extLst>
                </a:gridCol>
                <a:gridCol w="1161143">
                  <a:extLst>
                    <a:ext uri="{9D8B030D-6E8A-4147-A177-3AD203B41FA5}">
                      <a16:colId xmlns:a16="http://schemas.microsoft.com/office/drawing/2014/main" val="20004"/>
                    </a:ext>
                  </a:extLst>
                </a:gridCol>
                <a:gridCol w="1161143">
                  <a:extLst>
                    <a:ext uri="{9D8B030D-6E8A-4147-A177-3AD203B41FA5}">
                      <a16:colId xmlns:a16="http://schemas.microsoft.com/office/drawing/2014/main" val="20005"/>
                    </a:ext>
                  </a:extLst>
                </a:gridCol>
                <a:gridCol w="1161143">
                  <a:extLst>
                    <a:ext uri="{9D8B030D-6E8A-4147-A177-3AD203B41FA5}">
                      <a16:colId xmlns:a16="http://schemas.microsoft.com/office/drawing/2014/main" val="20006"/>
                    </a:ext>
                  </a:extLst>
                </a:gridCol>
              </a:tblGrid>
              <a:tr h="370840">
                <a:tc>
                  <a:txBody>
                    <a:bodyPr/>
                    <a:lstStyle/>
                    <a:p>
                      <a:pPr algn="ctr"/>
                      <a:r>
                        <a:rPr lang="zh-CN" altLang="en-US" b="1" dirty="0"/>
                        <a:t>月份</a:t>
                      </a:r>
                    </a:p>
                  </a:txBody>
                  <a:tcPr/>
                </a:tc>
                <a:tc>
                  <a:txBody>
                    <a:bodyPr/>
                    <a:lstStyle/>
                    <a:p>
                      <a:pPr algn="ctr"/>
                      <a:r>
                        <a:rPr lang="en-US" altLang="zh-CN" b="1" dirty="0"/>
                        <a:t>1</a:t>
                      </a:r>
                      <a:endParaRPr lang="zh-CN" altLang="en-US" b="1" dirty="0"/>
                    </a:p>
                  </a:txBody>
                  <a:tcPr/>
                </a:tc>
                <a:tc>
                  <a:txBody>
                    <a:bodyPr/>
                    <a:lstStyle/>
                    <a:p>
                      <a:pPr algn="ctr"/>
                      <a:r>
                        <a:rPr lang="en-US" altLang="zh-CN" b="1" dirty="0"/>
                        <a:t>2</a:t>
                      </a:r>
                      <a:endParaRPr lang="zh-CN" altLang="en-US" b="1" dirty="0"/>
                    </a:p>
                  </a:txBody>
                  <a:tcPr/>
                </a:tc>
                <a:tc>
                  <a:txBody>
                    <a:bodyPr/>
                    <a:lstStyle/>
                    <a:p>
                      <a:pPr algn="ctr"/>
                      <a:r>
                        <a:rPr lang="en-US" altLang="zh-CN" b="1" dirty="0"/>
                        <a:t>3</a:t>
                      </a:r>
                      <a:endParaRPr lang="zh-CN" altLang="en-US" b="1" dirty="0"/>
                    </a:p>
                  </a:txBody>
                  <a:tcPr/>
                </a:tc>
                <a:tc>
                  <a:txBody>
                    <a:bodyPr/>
                    <a:lstStyle/>
                    <a:p>
                      <a:pPr algn="ctr"/>
                      <a:r>
                        <a:rPr lang="en-US" altLang="zh-CN" b="1" dirty="0"/>
                        <a:t>4</a:t>
                      </a:r>
                      <a:endParaRPr lang="zh-CN" altLang="en-US" b="1" dirty="0"/>
                    </a:p>
                  </a:txBody>
                  <a:tcPr/>
                </a:tc>
                <a:tc>
                  <a:txBody>
                    <a:bodyPr/>
                    <a:lstStyle/>
                    <a:p>
                      <a:pPr algn="ctr"/>
                      <a:r>
                        <a:rPr lang="en-US" altLang="zh-CN" b="1" dirty="0"/>
                        <a:t>5</a:t>
                      </a:r>
                      <a:endParaRPr lang="zh-CN" altLang="en-US" b="1" dirty="0"/>
                    </a:p>
                  </a:txBody>
                  <a:tcPr/>
                </a:tc>
                <a:tc>
                  <a:txBody>
                    <a:bodyPr/>
                    <a:lstStyle/>
                    <a:p>
                      <a:pPr algn="ctr"/>
                      <a:r>
                        <a:rPr lang="en-US" altLang="zh-CN" b="1" dirty="0"/>
                        <a:t>6</a:t>
                      </a:r>
                      <a:endParaRPr lang="zh-CN" altLang="en-US" b="1" dirty="0"/>
                    </a:p>
                  </a:txBody>
                  <a:tcPr/>
                </a:tc>
                <a:extLst>
                  <a:ext uri="{0D108BD9-81ED-4DB2-BD59-A6C34878D82A}">
                    <a16:rowId xmlns:a16="http://schemas.microsoft.com/office/drawing/2014/main" val="10000"/>
                  </a:ext>
                </a:extLst>
              </a:tr>
              <a:tr h="370840">
                <a:tc>
                  <a:txBody>
                    <a:bodyPr/>
                    <a:lstStyle/>
                    <a:p>
                      <a:pPr algn="ctr"/>
                      <a:r>
                        <a:rPr lang="zh-CN" altLang="en-US" b="1" dirty="0"/>
                        <a:t>销量</a:t>
                      </a:r>
                    </a:p>
                  </a:txBody>
                  <a:tcPr/>
                </a:tc>
                <a:tc>
                  <a:txBody>
                    <a:bodyPr/>
                    <a:lstStyle/>
                    <a:p>
                      <a:pPr algn="ctr"/>
                      <a:r>
                        <a:rPr lang="en-US" altLang="zh-CN" b="1" dirty="0"/>
                        <a:t>300</a:t>
                      </a:r>
                      <a:endParaRPr lang="zh-CN" altLang="en-US" b="1" dirty="0"/>
                    </a:p>
                  </a:txBody>
                  <a:tcPr/>
                </a:tc>
                <a:tc>
                  <a:txBody>
                    <a:bodyPr/>
                    <a:lstStyle/>
                    <a:p>
                      <a:pPr algn="ctr"/>
                      <a:r>
                        <a:rPr lang="en-US" altLang="zh-CN" b="1" dirty="0"/>
                        <a:t>250</a:t>
                      </a:r>
                      <a:endParaRPr lang="zh-CN" altLang="en-US" b="1" dirty="0"/>
                    </a:p>
                  </a:txBody>
                  <a:tcPr/>
                </a:tc>
                <a:tc>
                  <a:txBody>
                    <a:bodyPr/>
                    <a:lstStyle/>
                    <a:p>
                      <a:pPr algn="ctr"/>
                      <a:r>
                        <a:rPr lang="en-US" altLang="zh-CN" b="1" dirty="0"/>
                        <a:t>350</a:t>
                      </a:r>
                      <a:endParaRPr lang="zh-CN" altLang="en-US" b="1" dirty="0"/>
                    </a:p>
                  </a:txBody>
                  <a:tcPr/>
                </a:tc>
                <a:tc>
                  <a:txBody>
                    <a:bodyPr/>
                    <a:lstStyle/>
                    <a:p>
                      <a:pPr algn="ctr"/>
                      <a:r>
                        <a:rPr lang="en-US" altLang="zh-CN" b="1" dirty="0"/>
                        <a:t>400</a:t>
                      </a:r>
                      <a:endParaRPr lang="zh-CN" altLang="en-US" b="1" dirty="0"/>
                    </a:p>
                  </a:txBody>
                  <a:tcPr/>
                </a:tc>
                <a:tc>
                  <a:txBody>
                    <a:bodyPr/>
                    <a:lstStyle/>
                    <a:p>
                      <a:pPr algn="ctr"/>
                      <a:r>
                        <a:rPr lang="en-US" altLang="zh-CN" b="1" dirty="0"/>
                        <a:t>450</a:t>
                      </a:r>
                      <a:endParaRPr lang="zh-CN" altLang="en-US" b="1" dirty="0"/>
                    </a:p>
                  </a:txBody>
                  <a:tcPr/>
                </a:tc>
                <a:tc>
                  <a:txBody>
                    <a:bodyPr/>
                    <a:lstStyle/>
                    <a:p>
                      <a:pPr algn="ctr"/>
                      <a:r>
                        <a:rPr lang="en-US" altLang="zh-CN" b="1" dirty="0"/>
                        <a:t>400</a:t>
                      </a:r>
                      <a:endParaRPr lang="zh-CN" altLang="en-US" b="1" dirty="0"/>
                    </a:p>
                  </a:txBody>
                  <a:tcPr/>
                </a:tc>
                <a:extLst>
                  <a:ext uri="{0D108BD9-81ED-4DB2-BD59-A6C34878D82A}">
                    <a16:rowId xmlns:a16="http://schemas.microsoft.com/office/drawing/2014/main" val="10001"/>
                  </a:ext>
                </a:extLst>
              </a:tr>
            </a:tbl>
          </a:graphicData>
        </a:graphic>
      </p:graphicFrame>
      <p:grpSp>
        <p:nvGrpSpPr>
          <p:cNvPr id="13" name="组合 12">
            <a:extLst>
              <a:ext uri="{FF2B5EF4-FFF2-40B4-BE49-F238E27FC236}">
                <a16:creationId xmlns:a16="http://schemas.microsoft.com/office/drawing/2014/main" id="{F63065A9-B777-4640-97DB-3FBA361C691B}"/>
              </a:ext>
            </a:extLst>
          </p:cNvPr>
          <p:cNvGrpSpPr/>
          <p:nvPr/>
        </p:nvGrpSpPr>
        <p:grpSpPr>
          <a:xfrm>
            <a:off x="191345" y="92845"/>
            <a:ext cx="4059473" cy="613803"/>
            <a:chOff x="1271464" y="2420888"/>
            <a:chExt cx="4392488" cy="613803"/>
          </a:xfrm>
        </p:grpSpPr>
        <p:sp>
          <p:nvSpPr>
            <p:cNvPr id="14" name="矩形 2">
              <a:extLst>
                <a:ext uri="{FF2B5EF4-FFF2-40B4-BE49-F238E27FC236}">
                  <a16:creationId xmlns:a16="http://schemas.microsoft.com/office/drawing/2014/main" id="{805BDE8E-5CE9-4B90-BAA1-AD0C253ED9DD}"/>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8" name="TextBox 10">
              <a:extLst>
                <a:ext uri="{FF2B5EF4-FFF2-40B4-BE49-F238E27FC236}">
                  <a16:creationId xmlns:a16="http://schemas.microsoft.com/office/drawing/2014/main" id="{B0D77D62-2C96-4841-BED7-959C6775A788}"/>
                </a:ext>
              </a:extLst>
            </p:cNvPr>
            <p:cNvSpPr txBox="1"/>
            <p:nvPr/>
          </p:nvSpPr>
          <p:spPr>
            <a:xfrm>
              <a:off x="1426882" y="2449916"/>
              <a:ext cx="4237070"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销售预测</a:t>
              </a:r>
            </a:p>
          </p:txBody>
        </p:sp>
      </p:grpSp>
    </p:spTree>
    <p:extLst>
      <p:ext uri="{BB962C8B-B14F-4D97-AF65-F5344CB8AC3E}">
        <p14:creationId xmlns:p14="http://schemas.microsoft.com/office/powerpoint/2010/main" val="3704404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strips(downLeft)">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199181514"/>
              </p:ext>
            </p:extLst>
          </p:nvPr>
        </p:nvGraphicFramePr>
        <p:xfrm>
          <a:off x="1487488" y="1988840"/>
          <a:ext cx="8128001" cy="741680"/>
        </p:xfrm>
        <a:graphic>
          <a:graphicData uri="http://schemas.openxmlformats.org/drawingml/2006/table">
            <a:tbl>
              <a:tblPr firstRow="1" bandRow="1">
                <a:tableStyleId>{5C22544A-7EE6-4342-B048-85BDC9FD1C3A}</a:tableStyleId>
              </a:tblPr>
              <a:tblGrid>
                <a:gridCol w="1161143">
                  <a:extLst>
                    <a:ext uri="{9D8B030D-6E8A-4147-A177-3AD203B41FA5}">
                      <a16:colId xmlns:a16="http://schemas.microsoft.com/office/drawing/2014/main" val="20000"/>
                    </a:ext>
                  </a:extLst>
                </a:gridCol>
                <a:gridCol w="1161143">
                  <a:extLst>
                    <a:ext uri="{9D8B030D-6E8A-4147-A177-3AD203B41FA5}">
                      <a16:colId xmlns:a16="http://schemas.microsoft.com/office/drawing/2014/main" val="20001"/>
                    </a:ext>
                  </a:extLst>
                </a:gridCol>
                <a:gridCol w="1161143">
                  <a:extLst>
                    <a:ext uri="{9D8B030D-6E8A-4147-A177-3AD203B41FA5}">
                      <a16:colId xmlns:a16="http://schemas.microsoft.com/office/drawing/2014/main" val="20002"/>
                    </a:ext>
                  </a:extLst>
                </a:gridCol>
                <a:gridCol w="1161143">
                  <a:extLst>
                    <a:ext uri="{9D8B030D-6E8A-4147-A177-3AD203B41FA5}">
                      <a16:colId xmlns:a16="http://schemas.microsoft.com/office/drawing/2014/main" val="20003"/>
                    </a:ext>
                  </a:extLst>
                </a:gridCol>
                <a:gridCol w="1161143">
                  <a:extLst>
                    <a:ext uri="{9D8B030D-6E8A-4147-A177-3AD203B41FA5}">
                      <a16:colId xmlns:a16="http://schemas.microsoft.com/office/drawing/2014/main" val="20004"/>
                    </a:ext>
                  </a:extLst>
                </a:gridCol>
                <a:gridCol w="1161143">
                  <a:extLst>
                    <a:ext uri="{9D8B030D-6E8A-4147-A177-3AD203B41FA5}">
                      <a16:colId xmlns:a16="http://schemas.microsoft.com/office/drawing/2014/main" val="20005"/>
                    </a:ext>
                  </a:extLst>
                </a:gridCol>
                <a:gridCol w="1161143">
                  <a:extLst>
                    <a:ext uri="{9D8B030D-6E8A-4147-A177-3AD203B41FA5}">
                      <a16:colId xmlns:a16="http://schemas.microsoft.com/office/drawing/2014/main" val="20006"/>
                    </a:ext>
                  </a:extLst>
                </a:gridCol>
              </a:tblGrid>
              <a:tr h="370840">
                <a:tc>
                  <a:txBody>
                    <a:bodyPr/>
                    <a:lstStyle/>
                    <a:p>
                      <a:pPr algn="ctr"/>
                      <a:r>
                        <a:rPr lang="zh-CN" altLang="en-US" b="1" dirty="0"/>
                        <a:t>月份</a:t>
                      </a:r>
                    </a:p>
                  </a:txBody>
                  <a:tcPr/>
                </a:tc>
                <a:tc>
                  <a:txBody>
                    <a:bodyPr/>
                    <a:lstStyle/>
                    <a:p>
                      <a:pPr algn="ctr"/>
                      <a:r>
                        <a:rPr lang="en-US" altLang="zh-CN" b="1" dirty="0"/>
                        <a:t>1</a:t>
                      </a:r>
                      <a:endParaRPr lang="zh-CN" altLang="en-US" b="1" dirty="0"/>
                    </a:p>
                  </a:txBody>
                  <a:tcPr/>
                </a:tc>
                <a:tc>
                  <a:txBody>
                    <a:bodyPr/>
                    <a:lstStyle/>
                    <a:p>
                      <a:pPr algn="ctr"/>
                      <a:r>
                        <a:rPr lang="en-US" altLang="zh-CN" b="1" dirty="0"/>
                        <a:t>2</a:t>
                      </a:r>
                      <a:endParaRPr lang="zh-CN" altLang="en-US" b="1" dirty="0"/>
                    </a:p>
                  </a:txBody>
                  <a:tcPr/>
                </a:tc>
                <a:tc>
                  <a:txBody>
                    <a:bodyPr/>
                    <a:lstStyle/>
                    <a:p>
                      <a:pPr algn="ctr"/>
                      <a:r>
                        <a:rPr lang="en-US" altLang="zh-CN" b="1" dirty="0"/>
                        <a:t>3</a:t>
                      </a:r>
                      <a:endParaRPr lang="zh-CN" altLang="en-US" b="1" dirty="0"/>
                    </a:p>
                  </a:txBody>
                  <a:tcPr/>
                </a:tc>
                <a:tc>
                  <a:txBody>
                    <a:bodyPr/>
                    <a:lstStyle/>
                    <a:p>
                      <a:pPr algn="ctr"/>
                      <a:r>
                        <a:rPr lang="en-US" altLang="zh-CN" b="1" dirty="0"/>
                        <a:t>4</a:t>
                      </a:r>
                      <a:endParaRPr lang="zh-CN" altLang="en-US" b="1" dirty="0"/>
                    </a:p>
                  </a:txBody>
                  <a:tcPr/>
                </a:tc>
                <a:tc>
                  <a:txBody>
                    <a:bodyPr/>
                    <a:lstStyle/>
                    <a:p>
                      <a:pPr algn="ctr"/>
                      <a:r>
                        <a:rPr lang="en-US" altLang="zh-CN" b="1" dirty="0"/>
                        <a:t>5</a:t>
                      </a:r>
                      <a:endParaRPr lang="zh-CN" altLang="en-US" b="1" dirty="0"/>
                    </a:p>
                  </a:txBody>
                  <a:tcPr/>
                </a:tc>
                <a:tc>
                  <a:txBody>
                    <a:bodyPr/>
                    <a:lstStyle/>
                    <a:p>
                      <a:pPr algn="ctr"/>
                      <a:r>
                        <a:rPr lang="en-US" altLang="zh-CN" b="1" dirty="0"/>
                        <a:t>6</a:t>
                      </a:r>
                      <a:endParaRPr lang="zh-CN" altLang="en-US" b="1" dirty="0"/>
                    </a:p>
                  </a:txBody>
                  <a:tcPr/>
                </a:tc>
                <a:extLst>
                  <a:ext uri="{0D108BD9-81ED-4DB2-BD59-A6C34878D82A}">
                    <a16:rowId xmlns:a16="http://schemas.microsoft.com/office/drawing/2014/main" val="10000"/>
                  </a:ext>
                </a:extLst>
              </a:tr>
              <a:tr h="370840">
                <a:tc>
                  <a:txBody>
                    <a:bodyPr/>
                    <a:lstStyle/>
                    <a:p>
                      <a:pPr algn="ctr"/>
                      <a:r>
                        <a:rPr lang="zh-CN" altLang="en-US" b="1" dirty="0"/>
                        <a:t>销量</a:t>
                      </a:r>
                    </a:p>
                  </a:txBody>
                  <a:tcPr/>
                </a:tc>
                <a:tc>
                  <a:txBody>
                    <a:bodyPr/>
                    <a:lstStyle/>
                    <a:p>
                      <a:pPr algn="ctr"/>
                      <a:r>
                        <a:rPr lang="en-US" altLang="zh-CN" b="1" dirty="0"/>
                        <a:t>300</a:t>
                      </a:r>
                      <a:endParaRPr lang="zh-CN" altLang="en-US" b="1" dirty="0"/>
                    </a:p>
                  </a:txBody>
                  <a:tcPr/>
                </a:tc>
                <a:tc>
                  <a:txBody>
                    <a:bodyPr/>
                    <a:lstStyle/>
                    <a:p>
                      <a:pPr algn="ctr"/>
                      <a:r>
                        <a:rPr lang="en-US" altLang="zh-CN" b="1" dirty="0"/>
                        <a:t>250</a:t>
                      </a:r>
                      <a:endParaRPr lang="zh-CN" altLang="en-US" b="1" dirty="0"/>
                    </a:p>
                  </a:txBody>
                  <a:tcPr/>
                </a:tc>
                <a:tc>
                  <a:txBody>
                    <a:bodyPr/>
                    <a:lstStyle/>
                    <a:p>
                      <a:pPr algn="ctr"/>
                      <a:r>
                        <a:rPr lang="en-US" altLang="zh-CN" b="1" dirty="0"/>
                        <a:t>350</a:t>
                      </a:r>
                      <a:endParaRPr lang="zh-CN" altLang="en-US" b="1" dirty="0"/>
                    </a:p>
                  </a:txBody>
                  <a:tcPr/>
                </a:tc>
                <a:tc>
                  <a:txBody>
                    <a:bodyPr/>
                    <a:lstStyle/>
                    <a:p>
                      <a:pPr algn="ctr"/>
                      <a:r>
                        <a:rPr lang="en-US" altLang="zh-CN" b="1" dirty="0"/>
                        <a:t>400</a:t>
                      </a:r>
                      <a:endParaRPr lang="zh-CN" altLang="en-US" b="1" dirty="0"/>
                    </a:p>
                  </a:txBody>
                  <a:tcPr/>
                </a:tc>
                <a:tc>
                  <a:txBody>
                    <a:bodyPr/>
                    <a:lstStyle/>
                    <a:p>
                      <a:pPr algn="ctr"/>
                      <a:r>
                        <a:rPr lang="en-US" altLang="zh-CN" b="1" dirty="0"/>
                        <a:t>450</a:t>
                      </a:r>
                      <a:endParaRPr lang="zh-CN" altLang="en-US" b="1" dirty="0"/>
                    </a:p>
                  </a:txBody>
                  <a:tcPr/>
                </a:tc>
                <a:tc>
                  <a:txBody>
                    <a:bodyPr/>
                    <a:lstStyle/>
                    <a:p>
                      <a:pPr algn="ctr"/>
                      <a:r>
                        <a:rPr lang="en-US" altLang="zh-CN" b="1" dirty="0"/>
                        <a:t>400</a:t>
                      </a:r>
                      <a:endParaRPr lang="zh-CN" altLang="en-US" b="1" dirty="0"/>
                    </a:p>
                  </a:txBody>
                  <a:tcPr/>
                </a:tc>
                <a:extLst>
                  <a:ext uri="{0D108BD9-81ED-4DB2-BD59-A6C34878D82A}">
                    <a16:rowId xmlns:a16="http://schemas.microsoft.com/office/drawing/2014/main" val="10001"/>
                  </a:ext>
                </a:extLst>
              </a:tr>
            </a:tbl>
          </a:graphicData>
        </a:graphic>
      </p:graphicFrame>
      <p:sp>
        <p:nvSpPr>
          <p:cNvPr id="20" name="Rectangle 4"/>
          <p:cNvSpPr>
            <a:spLocks noChangeArrowheads="1"/>
          </p:cNvSpPr>
          <p:nvPr/>
        </p:nvSpPr>
        <p:spPr bwMode="auto">
          <a:xfrm>
            <a:off x="1271464" y="3574731"/>
            <a:ext cx="9433048" cy="580865"/>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wrap="square" anchor="ctr">
            <a:spAutoFit/>
          </a:bodyPr>
          <a:lstStyle/>
          <a:p>
            <a:pPr eaLnBrk="1" hangingPunct="1">
              <a:lnSpc>
                <a:spcPct val="150000"/>
              </a:lnSpc>
              <a:defRPr/>
            </a:pPr>
            <a:r>
              <a:rPr lang="zh-CN" altLang="en-US" sz="2400" dirty="0">
                <a:solidFill>
                  <a:srgbClr val="000000"/>
                </a:solidFill>
                <a:latin typeface="Times New Roman" pitchFamily="18" charset="0"/>
                <a:cs typeface="Times New Roman" pitchFamily="18" charset="0"/>
              </a:rPr>
              <a:t>加权移动平均法</a:t>
            </a:r>
            <a:r>
              <a:rPr lang="en-US" altLang="zh-CN" sz="2400" dirty="0">
                <a:solidFill>
                  <a:srgbClr val="000000"/>
                </a:solidFill>
                <a:latin typeface="Times New Roman" pitchFamily="18" charset="0"/>
                <a:cs typeface="Times New Roman" pitchFamily="18" charset="0"/>
              </a:rPr>
              <a:t>=</a:t>
            </a:r>
            <a:r>
              <a:rPr lang="zh-CN" altLang="en-US" sz="2400" dirty="0">
                <a:solidFill>
                  <a:srgbClr val="000000"/>
                </a:solidFill>
                <a:latin typeface="Times New Roman" pitchFamily="18" charset="0"/>
                <a:cs typeface="Times New Roman" pitchFamily="18" charset="0"/>
              </a:rPr>
              <a:t>（</a:t>
            </a:r>
            <a:r>
              <a:rPr lang="en-US" altLang="zh-CN" sz="2400" dirty="0">
                <a:solidFill>
                  <a:srgbClr val="000000"/>
                </a:solidFill>
                <a:latin typeface="Times New Roman" pitchFamily="18" charset="0"/>
                <a:cs typeface="Times New Roman" pitchFamily="18" charset="0"/>
              </a:rPr>
              <a:t>350*1+400*2+450*3+400*4</a:t>
            </a:r>
            <a:r>
              <a:rPr lang="zh-CN" altLang="en-US" sz="2400" dirty="0">
                <a:solidFill>
                  <a:srgbClr val="000000"/>
                </a:solidFill>
                <a:latin typeface="Times New Roman" pitchFamily="18" charset="0"/>
                <a:cs typeface="Times New Roman" pitchFamily="18" charset="0"/>
              </a:rPr>
              <a:t>）</a:t>
            </a:r>
            <a:r>
              <a:rPr lang="en-US" altLang="zh-CN" sz="2400" dirty="0">
                <a:solidFill>
                  <a:srgbClr val="000000"/>
                </a:solidFill>
                <a:latin typeface="Times New Roman" pitchFamily="18" charset="0"/>
                <a:cs typeface="Times New Roman" pitchFamily="18" charset="0"/>
              </a:rPr>
              <a:t>/(1+2+3+4)=410</a:t>
            </a:r>
          </a:p>
        </p:txBody>
      </p:sp>
      <p:grpSp>
        <p:nvGrpSpPr>
          <p:cNvPr id="7" name="组合 6">
            <a:extLst>
              <a:ext uri="{FF2B5EF4-FFF2-40B4-BE49-F238E27FC236}">
                <a16:creationId xmlns:a16="http://schemas.microsoft.com/office/drawing/2014/main" id="{761F5C9E-87C7-4DE5-AB61-4096C4DE5852}"/>
              </a:ext>
            </a:extLst>
          </p:cNvPr>
          <p:cNvGrpSpPr/>
          <p:nvPr/>
        </p:nvGrpSpPr>
        <p:grpSpPr>
          <a:xfrm>
            <a:off x="191345" y="92845"/>
            <a:ext cx="4059473" cy="613803"/>
            <a:chOff x="1271464" y="2420888"/>
            <a:chExt cx="4392488" cy="613803"/>
          </a:xfrm>
        </p:grpSpPr>
        <p:sp>
          <p:nvSpPr>
            <p:cNvPr id="8" name="矩形 2">
              <a:extLst>
                <a:ext uri="{FF2B5EF4-FFF2-40B4-BE49-F238E27FC236}">
                  <a16:creationId xmlns:a16="http://schemas.microsoft.com/office/drawing/2014/main" id="{2255C5DF-8B87-4FDC-B4B0-EE80C8EC6C90}"/>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9" name="TextBox 10">
              <a:extLst>
                <a:ext uri="{FF2B5EF4-FFF2-40B4-BE49-F238E27FC236}">
                  <a16:creationId xmlns:a16="http://schemas.microsoft.com/office/drawing/2014/main" id="{6D18987C-2406-491E-B381-2C16B85D92FD}"/>
                </a:ext>
              </a:extLst>
            </p:cNvPr>
            <p:cNvSpPr txBox="1"/>
            <p:nvPr/>
          </p:nvSpPr>
          <p:spPr>
            <a:xfrm>
              <a:off x="1426882" y="2449916"/>
              <a:ext cx="4237070"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销售预测</a:t>
              </a:r>
            </a:p>
          </p:txBody>
        </p:sp>
      </p:grpSp>
    </p:spTree>
    <p:extLst>
      <p:ext uri="{BB962C8B-B14F-4D97-AF65-F5344CB8AC3E}">
        <p14:creationId xmlns:p14="http://schemas.microsoft.com/office/powerpoint/2010/main" val="2087238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a:grpSpLocks/>
          </p:cNvGrpSpPr>
          <p:nvPr/>
        </p:nvGrpSpPr>
        <p:grpSpPr bwMode="auto">
          <a:xfrm>
            <a:off x="47328" y="764704"/>
            <a:ext cx="4331254" cy="822325"/>
            <a:chOff x="11113" y="950913"/>
            <a:chExt cx="5445943" cy="822325"/>
          </a:xfrm>
        </p:grpSpPr>
        <p:pic>
          <p:nvPicPr>
            <p:cNvPr id="32"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二、销售预测的方法</a:t>
              </a:r>
            </a:p>
          </p:txBody>
        </p:sp>
      </p:grpSp>
      <p:sp>
        <p:nvSpPr>
          <p:cNvPr id="34" name="TextBox 33"/>
          <p:cNvSpPr txBox="1"/>
          <p:nvPr/>
        </p:nvSpPr>
        <p:spPr>
          <a:xfrm>
            <a:off x="265159" y="1556792"/>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定量预测方法</a:t>
            </a:r>
            <a:endParaRPr lang="zh-CN" sz="2400" dirty="0">
              <a:latin typeface="Times New Roman" pitchFamily="18" charset="0"/>
              <a:cs typeface="Times New Roman" pitchFamily="18" charset="0"/>
            </a:endParaRPr>
          </a:p>
        </p:txBody>
      </p:sp>
      <p:grpSp>
        <p:nvGrpSpPr>
          <p:cNvPr id="49" name="组合 48"/>
          <p:cNvGrpSpPr/>
          <p:nvPr/>
        </p:nvGrpSpPr>
        <p:grpSpPr>
          <a:xfrm>
            <a:off x="1127448" y="2708920"/>
            <a:ext cx="3706183" cy="2978635"/>
            <a:chOff x="7214353" y="332655"/>
            <a:chExt cx="3706183" cy="3513390"/>
          </a:xfrm>
        </p:grpSpPr>
        <p:grpSp>
          <p:nvGrpSpPr>
            <p:cNvPr id="50" name="组合 31"/>
            <p:cNvGrpSpPr>
              <a:grpSpLocks/>
            </p:cNvGrpSpPr>
            <p:nvPr/>
          </p:nvGrpSpPr>
          <p:grpSpPr bwMode="auto">
            <a:xfrm>
              <a:off x="7214353" y="724656"/>
              <a:ext cx="3706183" cy="3121389"/>
              <a:chOff x="313618" y="3789039"/>
              <a:chExt cx="5255839" cy="2700063"/>
            </a:xfrm>
          </p:grpSpPr>
          <p:sp>
            <p:nvSpPr>
              <p:cNvPr id="54" name="AutoShape 2"/>
              <p:cNvSpPr>
                <a:spLocks noChangeArrowheads="1"/>
              </p:cNvSpPr>
              <p:nvPr/>
            </p:nvSpPr>
            <p:spPr bwMode="ltGray">
              <a:xfrm>
                <a:off x="313618" y="3789039"/>
                <a:ext cx="5255839" cy="2700063"/>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55" name="Rectangle 6"/>
              <p:cNvSpPr>
                <a:spLocks noChangeArrowheads="1"/>
              </p:cNvSpPr>
              <p:nvPr/>
            </p:nvSpPr>
            <p:spPr bwMode="black">
              <a:xfrm>
                <a:off x="361515" y="3996947"/>
                <a:ext cx="5030231" cy="2393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lvl="0" eaLnBrk="1" hangingPunct="1">
                  <a:lnSpc>
                    <a:spcPts val="3600"/>
                  </a:lnSpc>
                </a:pPr>
                <a:r>
                  <a:rPr lang="zh-CN" altLang="en-US" sz="2200" b="0" dirty="0">
                    <a:solidFill>
                      <a:srgbClr val="000000"/>
                    </a:solidFill>
                    <a:latin typeface="Arial" charset="0"/>
                    <a:ea typeface="楷体_GB2312" pitchFamily="49" charset="-122"/>
                  </a:rPr>
                  <a:t>　</a:t>
                </a:r>
                <a:r>
                  <a:rPr lang="zh-CN" altLang="en-US" sz="2200" dirty="0">
                    <a:solidFill>
                      <a:srgbClr val="000000"/>
                    </a:solidFill>
                    <a:latin typeface="Arial" charset="0"/>
                    <a:ea typeface="楷体_GB2312" pitchFamily="49" charset="-122"/>
                  </a:rPr>
                  <a:t>　</a:t>
                </a:r>
                <a:r>
                  <a:rPr lang="zh-CN" altLang="en-US" sz="2000" dirty="0">
                    <a:solidFill>
                      <a:srgbClr val="000000"/>
                    </a:solidFill>
                    <a:latin typeface="+mn-ea"/>
                    <a:ea typeface="+mn-ea"/>
                  </a:rPr>
                  <a:t>是一种特殊的加权平均法，它是在前期销售量</a:t>
                </a:r>
                <a:r>
                  <a:rPr lang="en-US" altLang="zh-CN" sz="2000" dirty="0">
                    <a:solidFill>
                      <a:srgbClr val="000000"/>
                    </a:solidFill>
                    <a:latin typeface="+mn-ea"/>
                    <a:ea typeface="+mn-ea"/>
                  </a:rPr>
                  <a:t>(</a:t>
                </a:r>
                <a:r>
                  <a:rPr lang="zh-CN" altLang="en-US" sz="2000" dirty="0">
                    <a:solidFill>
                      <a:srgbClr val="000000"/>
                    </a:solidFill>
                    <a:latin typeface="+mn-ea"/>
                    <a:ea typeface="+mn-ea"/>
                  </a:rPr>
                  <a:t>额</a:t>
                </a:r>
                <a:r>
                  <a:rPr lang="en-US" altLang="zh-CN" sz="2000" dirty="0">
                    <a:solidFill>
                      <a:srgbClr val="000000"/>
                    </a:solidFill>
                    <a:latin typeface="+mn-ea"/>
                    <a:ea typeface="+mn-ea"/>
                  </a:rPr>
                  <a:t>)</a:t>
                </a:r>
                <a:r>
                  <a:rPr lang="zh-CN" altLang="en-US" sz="2000" dirty="0">
                    <a:solidFill>
                      <a:srgbClr val="000000"/>
                    </a:solidFill>
                    <a:latin typeface="+mn-ea"/>
                    <a:ea typeface="+mn-ea"/>
                  </a:rPr>
                  <a:t>实际数和预测数的基础上，利用事先确定的平滑指数预测未来销售量的一种方法。 </a:t>
                </a:r>
              </a:p>
            </p:txBody>
          </p:sp>
        </p:grpSp>
        <p:grpSp>
          <p:nvGrpSpPr>
            <p:cNvPr id="51" name="组合 30"/>
            <p:cNvGrpSpPr>
              <a:grpSpLocks/>
            </p:cNvGrpSpPr>
            <p:nvPr/>
          </p:nvGrpSpPr>
          <p:grpSpPr bwMode="auto">
            <a:xfrm>
              <a:off x="7752184" y="332655"/>
              <a:ext cx="2465263" cy="698184"/>
              <a:chOff x="1976289" y="2674911"/>
              <a:chExt cx="2355850" cy="425450"/>
            </a:xfrm>
          </p:grpSpPr>
          <p:sp>
            <p:nvSpPr>
              <p:cNvPr id="52" name="AutoShape 4"/>
              <p:cNvSpPr>
                <a:spLocks noChangeArrowheads="1"/>
              </p:cNvSpPr>
              <p:nvPr/>
            </p:nvSpPr>
            <p:spPr bwMode="gray">
              <a:xfrm>
                <a:off x="1976289" y="2674911"/>
                <a:ext cx="2355850"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53" name="Text Box 5"/>
              <p:cNvSpPr txBox="1">
                <a:spLocks noChangeArrowheads="1"/>
              </p:cNvSpPr>
              <p:nvPr/>
            </p:nvSpPr>
            <p:spPr bwMode="white">
              <a:xfrm>
                <a:off x="2003277" y="2745015"/>
                <a:ext cx="2305050" cy="3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400" b="0" dirty="0">
                    <a:solidFill>
                      <a:srgbClr val="FFFFFF"/>
                    </a:solidFill>
                    <a:latin typeface="华文行楷" pitchFamily="2" charset="-122"/>
                    <a:ea typeface="华文行楷" pitchFamily="2" charset="-122"/>
                  </a:rPr>
                  <a:t>指数平滑法</a:t>
                </a:r>
              </a:p>
            </p:txBody>
          </p:sp>
        </p:grpSp>
      </p:grpSp>
      <p:sp>
        <p:nvSpPr>
          <p:cNvPr id="56" name="六边形 55">
            <a:extLst>
              <a:ext uri="{FF2B5EF4-FFF2-40B4-BE49-F238E27FC236}">
                <a16:creationId xmlns:a16="http://schemas.microsoft.com/office/drawing/2014/main" id="{3C7A3241-E0BB-4A5D-9F6D-E5ED095C4E49}"/>
              </a:ext>
            </a:extLst>
          </p:cNvPr>
          <p:cNvSpPr/>
          <p:nvPr/>
        </p:nvSpPr>
        <p:spPr>
          <a:xfrm>
            <a:off x="9912424" y="1335806"/>
            <a:ext cx="1925440" cy="502445"/>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latin typeface="微软雅黑" panose="020B0503020204020204" pitchFamily="34" charset="-122"/>
                <a:ea typeface="微软雅黑" panose="020B0503020204020204" pitchFamily="34" charset="-122"/>
              </a:rPr>
              <a:t>指数平滑法</a:t>
            </a:r>
          </a:p>
        </p:txBody>
      </p:sp>
      <p:grpSp>
        <p:nvGrpSpPr>
          <p:cNvPr id="57" name="组合 56"/>
          <p:cNvGrpSpPr/>
          <p:nvPr/>
        </p:nvGrpSpPr>
        <p:grpSpPr>
          <a:xfrm>
            <a:off x="6392081" y="2836845"/>
            <a:ext cx="4343307" cy="1094415"/>
            <a:chOff x="6108238" y="3720863"/>
            <a:chExt cx="4343307" cy="1094415"/>
          </a:xfrm>
        </p:grpSpPr>
        <p:grpSp>
          <p:nvGrpSpPr>
            <p:cNvPr id="58" name="组合 57"/>
            <p:cNvGrpSpPr/>
            <p:nvPr/>
          </p:nvGrpSpPr>
          <p:grpSpPr>
            <a:xfrm>
              <a:off x="6108238" y="3720863"/>
              <a:ext cx="4343307" cy="1034266"/>
              <a:chOff x="4304043" y="1286668"/>
              <a:chExt cx="3837944" cy="2757793"/>
            </a:xfrm>
            <a:effectLst>
              <a:outerShdw blurRad="381000" dist="254000" dir="8100000" algn="tr" rotWithShape="0">
                <a:prstClr val="black">
                  <a:alpha val="40000"/>
                </a:prstClr>
              </a:outerShdw>
            </a:effectLst>
          </p:grpSpPr>
          <p:sp>
            <p:nvSpPr>
              <p:cNvPr id="60" name="圆角矩形 5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61" name="圆角矩形 60"/>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mc:AlternateContent xmlns:mc="http://schemas.openxmlformats.org/markup-compatibility/2006" xmlns:a14="http://schemas.microsoft.com/office/drawing/2010/main">
          <mc:Choice Requires="a14">
            <p:sp>
              <p:nvSpPr>
                <p:cNvPr id="59" name="文本1"/>
                <p:cNvSpPr>
                  <a:spLocks noChangeArrowheads="1"/>
                </p:cNvSpPr>
                <p:nvPr/>
              </p:nvSpPr>
              <p:spPr bwMode="gray">
                <a:xfrm>
                  <a:off x="6215627" y="3739204"/>
                  <a:ext cx="4128531" cy="1076074"/>
                </a:xfrm>
                <a:prstGeom prst="roundRect">
                  <a:avLst>
                    <a:gd name="adj" fmla="val 11505"/>
                  </a:avLst>
                </a:prstGeom>
                <a:noFill/>
                <a:ln w="28575" cap="flat" cmpd="sng" algn="ctr">
                  <a:noFill/>
                  <a:prstDash val="solid"/>
                </a:ln>
                <a:effectLst/>
              </p:spPr>
              <p:txBody>
                <a:bodyPr lIns="91429" tIns="45715" rIns="91429" bIns="4571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895">
                    <a:lnSpc>
                      <a:spcPct val="120000"/>
                    </a:lnSpc>
                    <a:defRPr/>
                  </a:pPr>
                  <a14:m>
                    <m:oMath xmlns:m="http://schemas.openxmlformats.org/officeDocument/2006/math">
                      <m:r>
                        <a:rPr lang="en-US" altLang="zh-CN" sz="2800" b="0" i="1" dirty="0" smtClean="0">
                          <a:latin typeface="Cambria Math"/>
                          <a:ea typeface="微软雅黑" pitchFamily="34" charset="-122"/>
                        </a:rPr>
                        <m:t>𝐹</m:t>
                      </m:r>
                      <m:r>
                        <a:rPr lang="en-US" altLang="zh-CN" sz="2800" b="0" i="1" baseline="-25000" dirty="0" smtClean="0">
                          <a:latin typeface="Cambria Math"/>
                          <a:ea typeface="微软雅黑" pitchFamily="34" charset="-122"/>
                        </a:rPr>
                        <m:t>𝑡</m:t>
                      </m:r>
                      <m:r>
                        <a:rPr lang="en-US" altLang="zh-CN" sz="2800" b="0" i="1" dirty="0" smtClean="0">
                          <a:latin typeface="Cambria Math"/>
                          <a:ea typeface="微软雅黑" pitchFamily="34" charset="-122"/>
                        </a:rPr>
                        <m:t>=ã</m:t>
                      </m:r>
                    </m:oMath>
                  </a14:m>
                  <a:r>
                    <a:rPr lang="en-US" altLang="zh-CN" sz="2800" b="0" dirty="0">
                      <a:latin typeface="微软雅黑" pitchFamily="34" charset="-122"/>
                      <a:ea typeface="微软雅黑" pitchFamily="34" charset="-122"/>
                    </a:rPr>
                    <a:t>A</a:t>
                  </a:r>
                  <a:r>
                    <a:rPr lang="en-US" altLang="zh-CN" sz="2800" b="0" baseline="-25000" dirty="0">
                      <a:latin typeface="微软雅黑" pitchFamily="34" charset="-122"/>
                      <a:ea typeface="微软雅黑" pitchFamily="34" charset="-122"/>
                    </a:rPr>
                    <a:t>t-1</a:t>
                  </a:r>
                  <a:r>
                    <a:rPr lang="en-US" altLang="zh-CN" sz="2800" b="0" dirty="0">
                      <a:latin typeface="微软雅黑" pitchFamily="34" charset="-122"/>
                      <a:ea typeface="微软雅黑" pitchFamily="34" charset="-122"/>
                    </a:rPr>
                    <a:t>+(1-ã)F</a:t>
                  </a:r>
                  <a:r>
                    <a:rPr lang="en-US" altLang="zh-CN" sz="2800" b="0" baseline="-25000" dirty="0">
                      <a:latin typeface="微软雅黑" pitchFamily="34" charset="-122"/>
                      <a:ea typeface="微软雅黑" pitchFamily="34" charset="-122"/>
                    </a:rPr>
                    <a:t>t-I</a:t>
                  </a:r>
                  <a:r>
                    <a:rPr lang="en-US" altLang="zh-CN" sz="2800" b="0" dirty="0">
                      <a:latin typeface="微软雅黑" pitchFamily="34" charset="-122"/>
                      <a:ea typeface="微软雅黑" pitchFamily="34" charset="-122"/>
                    </a:rPr>
                    <a:t>   </a:t>
                  </a:r>
                </a:p>
              </p:txBody>
            </p:sp>
          </mc:Choice>
          <mc:Fallback xmlns="">
            <p:sp>
              <p:nvSpPr>
                <p:cNvPr id="59" name="文本1"/>
                <p:cNvSpPr>
                  <a:spLocks noRot="1" noChangeAspect="1" noMove="1" noResize="1" noEditPoints="1" noAdjustHandles="1" noChangeArrowheads="1" noChangeShapeType="1" noTextEdit="1"/>
                </p:cNvSpPr>
                <p:nvPr/>
              </p:nvSpPr>
              <p:spPr bwMode="gray">
                <a:xfrm>
                  <a:off x="6215627" y="3739204"/>
                  <a:ext cx="4128531" cy="1076074"/>
                </a:xfrm>
                <a:prstGeom prst="roundRect">
                  <a:avLst>
                    <a:gd name="adj" fmla="val 11505"/>
                  </a:avLst>
                </a:prstGeom>
                <a:blipFill rotWithShape="1">
                  <a:blip r:embed="rId3"/>
                  <a:stretch>
                    <a:fillRect/>
                  </a:stretch>
                </a:blipFill>
                <a:ln w="28575" cap="flat" cmpd="sng" algn="ctr">
                  <a:noFill/>
                  <a:prstDash val="solid"/>
                </a:ln>
                <a:effectLst/>
                <a:extLst/>
              </p:spPr>
              <p:txBody>
                <a:bodyPr/>
                <a:lstStyle/>
                <a:p>
                  <a:r>
                    <a:rPr lang="zh-CN" altLang="en-US">
                      <a:noFill/>
                    </a:rPr>
                    <a:t> </a:t>
                  </a:r>
                </a:p>
              </p:txBody>
            </p:sp>
          </mc:Fallback>
        </mc:AlternateContent>
      </p:grpSp>
      <p:grpSp>
        <p:nvGrpSpPr>
          <p:cNvPr id="62" name="组合 61"/>
          <p:cNvGrpSpPr/>
          <p:nvPr/>
        </p:nvGrpSpPr>
        <p:grpSpPr>
          <a:xfrm>
            <a:off x="6449949" y="4149080"/>
            <a:ext cx="4343307" cy="2034287"/>
            <a:chOff x="6108238" y="3720863"/>
            <a:chExt cx="4343307" cy="1094415"/>
          </a:xfrm>
        </p:grpSpPr>
        <p:grpSp>
          <p:nvGrpSpPr>
            <p:cNvPr id="63" name="组合 62"/>
            <p:cNvGrpSpPr/>
            <p:nvPr/>
          </p:nvGrpSpPr>
          <p:grpSpPr>
            <a:xfrm>
              <a:off x="6108238" y="3720863"/>
              <a:ext cx="4343307" cy="1034266"/>
              <a:chOff x="4304043" y="1286668"/>
              <a:chExt cx="3837944" cy="2757793"/>
            </a:xfrm>
            <a:effectLst>
              <a:outerShdw blurRad="381000" dist="254000" dir="8100000" algn="tr" rotWithShape="0">
                <a:prstClr val="black">
                  <a:alpha val="40000"/>
                </a:prstClr>
              </a:outerShdw>
            </a:effectLst>
          </p:grpSpPr>
          <p:sp>
            <p:nvSpPr>
              <p:cNvPr id="65" name="圆角矩形 6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66" name="圆角矩形 6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p:sp>
          <p:nvSpPr>
            <p:cNvPr id="64" name="文本1"/>
            <p:cNvSpPr>
              <a:spLocks noChangeArrowheads="1"/>
            </p:cNvSpPr>
            <p:nvPr/>
          </p:nvSpPr>
          <p:spPr bwMode="gray">
            <a:xfrm>
              <a:off x="6215627" y="3739204"/>
              <a:ext cx="4128531" cy="1076074"/>
            </a:xfrm>
            <a:prstGeom prst="roundRect">
              <a:avLst>
                <a:gd name="adj" fmla="val 11505"/>
              </a:avLst>
            </a:prstGeom>
            <a:noFill/>
            <a:ln w="28575" cap="flat" cmpd="sng" algn="ctr">
              <a:noFill/>
              <a:prstDash val="solid"/>
            </a:ln>
            <a:effectLst/>
          </p:spPr>
          <p:txBody>
            <a:bodyPr lIns="91429" tIns="45715" rIns="91429" bIns="4571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895">
                <a:lnSpc>
                  <a:spcPct val="120000"/>
                </a:lnSpc>
                <a:defRPr/>
              </a:pPr>
              <a:r>
                <a:rPr lang="en-US" altLang="zh-CN" sz="2400" dirty="0">
                  <a:latin typeface="微软雅黑" pitchFamily="34" charset="-122"/>
                  <a:ea typeface="微软雅黑" pitchFamily="34" charset="-122"/>
                </a:rPr>
                <a:t>A—</a:t>
              </a:r>
              <a:r>
                <a:rPr lang="zh-CN" altLang="en-US" sz="2400" dirty="0">
                  <a:latin typeface="微软雅黑" pitchFamily="34" charset="-122"/>
                  <a:ea typeface="微软雅黑" pitchFamily="34" charset="-122"/>
                </a:rPr>
                <a:t>实际值</a:t>
              </a:r>
              <a:endParaRPr lang="en-US" altLang="zh-CN" sz="2400" dirty="0">
                <a:latin typeface="微软雅黑" pitchFamily="34" charset="-122"/>
                <a:ea typeface="微软雅黑" pitchFamily="34" charset="-122"/>
              </a:endParaRPr>
            </a:p>
            <a:p>
              <a:pPr defTabSz="1218895">
                <a:lnSpc>
                  <a:spcPct val="120000"/>
                </a:lnSpc>
                <a:defRPr/>
              </a:pPr>
              <a:r>
                <a:rPr lang="en-US" altLang="zh-CN" sz="2400" dirty="0">
                  <a:latin typeface="微软雅黑" pitchFamily="34" charset="-122"/>
                  <a:ea typeface="微软雅黑" pitchFamily="34" charset="-122"/>
                </a:rPr>
                <a:t>F—</a:t>
              </a:r>
              <a:r>
                <a:rPr lang="zh-CN" altLang="en-US" sz="2400" dirty="0">
                  <a:latin typeface="微软雅黑" pitchFamily="34" charset="-122"/>
                  <a:ea typeface="微软雅黑" pitchFamily="34" charset="-122"/>
                </a:rPr>
                <a:t>预测值</a:t>
              </a:r>
              <a:endParaRPr lang="en-US" altLang="zh-CN" sz="2400" dirty="0">
                <a:latin typeface="微软雅黑" pitchFamily="34" charset="-122"/>
                <a:ea typeface="微软雅黑" pitchFamily="34" charset="-122"/>
              </a:endParaRPr>
            </a:p>
            <a:p>
              <a:pPr defTabSz="1218895">
                <a:lnSpc>
                  <a:spcPct val="120000"/>
                </a:lnSpc>
                <a:defRPr/>
              </a:pPr>
              <a:r>
                <a:rPr lang="en-US" altLang="zh-CN" sz="2400" dirty="0">
                  <a:latin typeface="微软雅黑" pitchFamily="34" charset="-122"/>
                  <a:ea typeface="微软雅黑" pitchFamily="34" charset="-122"/>
                </a:rPr>
                <a:t>ã—</a:t>
              </a:r>
              <a:r>
                <a:rPr lang="zh-CN" altLang="en-US" sz="2400" dirty="0">
                  <a:latin typeface="微软雅黑" pitchFamily="34" charset="-122"/>
                  <a:ea typeface="微软雅黑" pitchFamily="34" charset="-122"/>
                </a:rPr>
                <a:t>平滑指数</a:t>
              </a:r>
              <a:endParaRPr lang="en-US" altLang="zh-CN" sz="2400" dirty="0">
                <a:latin typeface="微软雅黑" pitchFamily="34" charset="-122"/>
                <a:ea typeface="微软雅黑" pitchFamily="34" charset="-122"/>
              </a:endParaRPr>
            </a:p>
            <a:p>
              <a:pPr defTabSz="1218895">
                <a:lnSpc>
                  <a:spcPct val="120000"/>
                </a:lnSpc>
                <a:defRPr/>
              </a:pPr>
              <a:r>
                <a:rPr lang="en-US" altLang="zh-CN" sz="2400" dirty="0">
                  <a:latin typeface="微软雅黑" pitchFamily="34" charset="-122"/>
                  <a:ea typeface="微软雅黑" pitchFamily="34" charset="-122"/>
                </a:rPr>
                <a:t>t—</a:t>
              </a:r>
              <a:r>
                <a:rPr lang="zh-CN" altLang="en-US" sz="2400" dirty="0">
                  <a:latin typeface="微软雅黑" pitchFamily="34" charset="-122"/>
                  <a:ea typeface="微软雅黑" pitchFamily="34" charset="-122"/>
                </a:rPr>
                <a:t>期数</a:t>
              </a:r>
              <a:endParaRPr lang="en-US" altLang="zh-CN" sz="2400" dirty="0">
                <a:latin typeface="微软雅黑" pitchFamily="34" charset="-122"/>
                <a:ea typeface="微软雅黑" pitchFamily="34" charset="-122"/>
              </a:endParaRPr>
            </a:p>
          </p:txBody>
        </p:sp>
      </p:grpSp>
      <p:grpSp>
        <p:nvGrpSpPr>
          <p:cNvPr id="27" name="组合 26">
            <a:extLst>
              <a:ext uri="{FF2B5EF4-FFF2-40B4-BE49-F238E27FC236}">
                <a16:creationId xmlns:a16="http://schemas.microsoft.com/office/drawing/2014/main" id="{E8C3AB5D-E142-4543-A371-D480C5C7C3A4}"/>
              </a:ext>
            </a:extLst>
          </p:cNvPr>
          <p:cNvGrpSpPr/>
          <p:nvPr/>
        </p:nvGrpSpPr>
        <p:grpSpPr>
          <a:xfrm>
            <a:off x="191345" y="92845"/>
            <a:ext cx="4059473" cy="613803"/>
            <a:chOff x="1271464" y="2420888"/>
            <a:chExt cx="4392488" cy="613803"/>
          </a:xfrm>
        </p:grpSpPr>
        <p:sp>
          <p:nvSpPr>
            <p:cNvPr id="29" name="矩形 2">
              <a:extLst>
                <a:ext uri="{FF2B5EF4-FFF2-40B4-BE49-F238E27FC236}">
                  <a16:creationId xmlns:a16="http://schemas.microsoft.com/office/drawing/2014/main" id="{72BC3B79-AADC-413C-BD71-A9A47C9AC137}"/>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35" name="TextBox 10">
              <a:extLst>
                <a:ext uri="{FF2B5EF4-FFF2-40B4-BE49-F238E27FC236}">
                  <a16:creationId xmlns:a16="http://schemas.microsoft.com/office/drawing/2014/main" id="{6EA3E97E-FD06-4164-98E7-FE87826483EE}"/>
                </a:ext>
              </a:extLst>
            </p:cNvPr>
            <p:cNvSpPr txBox="1"/>
            <p:nvPr/>
          </p:nvSpPr>
          <p:spPr>
            <a:xfrm>
              <a:off x="1426882" y="2449916"/>
              <a:ext cx="4237070"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销售预测</a:t>
              </a:r>
            </a:p>
          </p:txBody>
        </p:sp>
      </p:grpSp>
    </p:spTree>
    <p:extLst>
      <p:ext uri="{BB962C8B-B14F-4D97-AF65-F5344CB8AC3E}">
        <p14:creationId xmlns:p14="http://schemas.microsoft.com/office/powerpoint/2010/main" val="1249526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500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additive="base">
                                        <p:cTn id="13" dur="500" fill="hold"/>
                                        <p:tgtEl>
                                          <p:spTgt spid="56"/>
                                        </p:tgtEl>
                                        <p:attrNameLst>
                                          <p:attrName>ppt_x</p:attrName>
                                        </p:attrNameLst>
                                      </p:cBhvr>
                                      <p:tavLst>
                                        <p:tav tm="0">
                                          <p:val>
                                            <p:strVal val="1+#ppt_w/2"/>
                                          </p:val>
                                        </p:tav>
                                        <p:tav tm="100000">
                                          <p:val>
                                            <p:strVal val="#ppt_x"/>
                                          </p:val>
                                        </p:tav>
                                      </p:tavLst>
                                    </p:anim>
                                    <p:anim calcmode="lin" valueType="num">
                                      <p:cBhvr additive="base">
                                        <p:cTn id="14"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a:grpSpLocks/>
          </p:cNvGrpSpPr>
          <p:nvPr/>
        </p:nvGrpSpPr>
        <p:grpSpPr bwMode="auto">
          <a:xfrm>
            <a:off x="47328" y="764704"/>
            <a:ext cx="4331254" cy="822325"/>
            <a:chOff x="11113" y="950913"/>
            <a:chExt cx="5445943" cy="822325"/>
          </a:xfrm>
        </p:grpSpPr>
        <p:pic>
          <p:nvPicPr>
            <p:cNvPr id="32"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二、销售预测的方法</a:t>
              </a:r>
            </a:p>
          </p:txBody>
        </p:sp>
      </p:grpSp>
      <p:sp>
        <p:nvSpPr>
          <p:cNvPr id="34" name="TextBox 33"/>
          <p:cNvSpPr txBox="1"/>
          <p:nvPr/>
        </p:nvSpPr>
        <p:spPr>
          <a:xfrm>
            <a:off x="265159" y="1556792"/>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定量预测方法</a:t>
            </a:r>
            <a:endParaRPr lang="zh-CN" sz="2400" dirty="0">
              <a:latin typeface="Times New Roman" pitchFamily="18" charset="0"/>
              <a:cs typeface="Times New Roman" pitchFamily="18" charset="0"/>
            </a:endParaRPr>
          </a:p>
        </p:txBody>
      </p:sp>
      <p:grpSp>
        <p:nvGrpSpPr>
          <p:cNvPr id="35" name="组合 11"/>
          <p:cNvGrpSpPr>
            <a:grpSpLocks/>
          </p:cNvGrpSpPr>
          <p:nvPr/>
        </p:nvGrpSpPr>
        <p:grpSpPr bwMode="auto">
          <a:xfrm>
            <a:off x="578024" y="2390068"/>
            <a:ext cx="10738542" cy="1512168"/>
            <a:chOff x="206116" y="3463959"/>
            <a:chExt cx="5904656" cy="2054460"/>
          </a:xfrm>
        </p:grpSpPr>
        <p:sp>
          <p:nvSpPr>
            <p:cNvPr id="36" name="AutoShape 2"/>
            <p:cNvSpPr>
              <a:spLocks noChangeArrowheads="1"/>
            </p:cNvSpPr>
            <p:nvPr/>
          </p:nvSpPr>
          <p:spPr bwMode="gray">
            <a:xfrm>
              <a:off x="206116" y="3463959"/>
              <a:ext cx="5904656" cy="2054460"/>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37" name="Rectangle 4"/>
            <p:cNvSpPr>
              <a:spLocks noChangeArrowheads="1"/>
            </p:cNvSpPr>
            <p:nvPr/>
          </p:nvSpPr>
          <p:spPr bwMode="auto">
            <a:xfrm>
              <a:off x="310250" y="3647727"/>
              <a:ext cx="5800522" cy="1505344"/>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wrap="square" anchor="ctr">
              <a:spAutoFit/>
            </a:bodyPr>
            <a:lstStyle/>
            <a:p>
              <a:pPr eaLnBrk="1" hangingPunct="1">
                <a:lnSpc>
                  <a:spcPct val="150000"/>
                </a:lnSpc>
                <a:defRPr/>
              </a:pPr>
              <a:r>
                <a:rPr lang="zh-CN" altLang="en-US" sz="2200" b="0" dirty="0">
                  <a:solidFill>
                    <a:srgbClr val="000000"/>
                  </a:solidFill>
                  <a:latin typeface="Times New Roman" pitchFamily="18" charset="0"/>
                  <a:cs typeface="Times New Roman" pitchFamily="18" charset="0"/>
                </a:rPr>
                <a:t>　　</a:t>
              </a:r>
              <a:r>
                <a:rPr lang="zh-CN" altLang="en-US" sz="2200" dirty="0">
                  <a:solidFill>
                    <a:srgbClr val="000000"/>
                  </a:solidFill>
                  <a:latin typeface="Times New Roman" pitchFamily="18" charset="0"/>
                  <a:cs typeface="Times New Roman" pitchFamily="18" charset="0"/>
                </a:rPr>
                <a:t>威盛公司电动车电瓶</a:t>
              </a:r>
              <a:r>
                <a:rPr lang="en-US" altLang="zh-CN" sz="2200" dirty="0">
                  <a:solidFill>
                    <a:srgbClr val="000000"/>
                  </a:solidFill>
                  <a:latin typeface="Times New Roman" pitchFamily="18" charset="0"/>
                  <a:cs typeface="Times New Roman" pitchFamily="18" charset="0"/>
                </a:rPr>
                <a:t>2021</a:t>
              </a:r>
              <a:r>
                <a:rPr lang="zh-CN" altLang="en-US" sz="2200" dirty="0">
                  <a:solidFill>
                    <a:srgbClr val="000000"/>
                  </a:solidFill>
                  <a:latin typeface="Times New Roman" pitchFamily="18" charset="0"/>
                  <a:cs typeface="Times New Roman" pitchFamily="18" charset="0"/>
                </a:rPr>
                <a:t>年</a:t>
              </a:r>
              <a:r>
                <a:rPr lang="en-US" altLang="zh-CN" sz="2200" dirty="0">
                  <a:solidFill>
                    <a:srgbClr val="000000"/>
                  </a:solidFill>
                  <a:latin typeface="Times New Roman" pitchFamily="18" charset="0"/>
                  <a:cs typeface="Times New Roman" pitchFamily="18" charset="0"/>
                </a:rPr>
                <a:t>7</a:t>
              </a:r>
              <a:r>
                <a:rPr lang="zh-CN" altLang="en-US" sz="2200" dirty="0">
                  <a:solidFill>
                    <a:srgbClr val="000000"/>
                  </a:solidFill>
                  <a:latin typeface="Times New Roman" pitchFamily="18" charset="0"/>
                  <a:cs typeface="Times New Roman" pitchFamily="18" charset="0"/>
                </a:rPr>
                <a:t>月份销售量为</a:t>
              </a:r>
              <a:r>
                <a:rPr lang="en-US" altLang="zh-CN" sz="2200" dirty="0">
                  <a:solidFill>
                    <a:srgbClr val="000000"/>
                  </a:solidFill>
                  <a:latin typeface="Times New Roman" pitchFamily="18" charset="0"/>
                  <a:cs typeface="Times New Roman" pitchFamily="18" charset="0"/>
                </a:rPr>
                <a:t>9000</a:t>
              </a:r>
              <a:r>
                <a:rPr lang="zh-CN" altLang="en-US" sz="2200" dirty="0">
                  <a:solidFill>
                    <a:srgbClr val="000000"/>
                  </a:solidFill>
                  <a:latin typeface="Times New Roman" pitchFamily="18" charset="0"/>
                  <a:cs typeface="Times New Roman" pitchFamily="18" charset="0"/>
                </a:rPr>
                <a:t>件，原预测销售量为</a:t>
              </a:r>
              <a:r>
                <a:rPr lang="en-US" altLang="zh-CN" sz="2200" dirty="0">
                  <a:solidFill>
                    <a:srgbClr val="000000"/>
                  </a:solidFill>
                  <a:latin typeface="Times New Roman" pitchFamily="18" charset="0"/>
                  <a:cs typeface="Times New Roman" pitchFamily="18" charset="0"/>
                </a:rPr>
                <a:t>10 000</a:t>
              </a:r>
              <a:r>
                <a:rPr lang="zh-CN" altLang="en-US" sz="2200" dirty="0">
                  <a:solidFill>
                    <a:srgbClr val="000000"/>
                  </a:solidFill>
                  <a:latin typeface="Times New Roman" pitchFamily="18" charset="0"/>
                  <a:cs typeface="Times New Roman" pitchFamily="18" charset="0"/>
                </a:rPr>
                <a:t>件，设平滑系数为</a:t>
              </a:r>
              <a:r>
                <a:rPr lang="en-US" altLang="zh-CN" sz="2200" dirty="0">
                  <a:solidFill>
                    <a:srgbClr val="000000"/>
                  </a:solidFill>
                  <a:latin typeface="Times New Roman" pitchFamily="18" charset="0"/>
                  <a:cs typeface="Times New Roman" pitchFamily="18" charset="0"/>
                </a:rPr>
                <a:t>0.6</a:t>
              </a:r>
              <a:r>
                <a:rPr lang="zh-CN" altLang="en-US" sz="2200" dirty="0">
                  <a:solidFill>
                    <a:srgbClr val="000000"/>
                  </a:solidFill>
                  <a:latin typeface="Times New Roman" pitchFamily="18" charset="0"/>
                  <a:cs typeface="Times New Roman" pitchFamily="18" charset="0"/>
                </a:rPr>
                <a:t>，请预测</a:t>
              </a:r>
              <a:r>
                <a:rPr lang="en-US" altLang="zh-CN" sz="2200" dirty="0">
                  <a:solidFill>
                    <a:srgbClr val="000000"/>
                  </a:solidFill>
                  <a:latin typeface="Times New Roman" pitchFamily="18" charset="0"/>
                  <a:cs typeface="Times New Roman" pitchFamily="18" charset="0"/>
                </a:rPr>
                <a:t>2022</a:t>
              </a:r>
              <a:r>
                <a:rPr lang="zh-CN" altLang="en-US" sz="2200" dirty="0">
                  <a:solidFill>
                    <a:srgbClr val="000000"/>
                  </a:solidFill>
                  <a:latin typeface="Times New Roman" pitchFamily="18" charset="0"/>
                  <a:cs typeface="Times New Roman" pitchFamily="18" charset="0"/>
                </a:rPr>
                <a:t>年</a:t>
              </a:r>
              <a:r>
                <a:rPr lang="en-US" altLang="zh-CN" sz="2200" dirty="0">
                  <a:solidFill>
                    <a:srgbClr val="000000"/>
                  </a:solidFill>
                  <a:latin typeface="Times New Roman" pitchFamily="18" charset="0"/>
                  <a:cs typeface="Times New Roman" pitchFamily="18" charset="0"/>
                </a:rPr>
                <a:t>8</a:t>
              </a:r>
              <a:r>
                <a:rPr lang="zh-CN" altLang="en-US" sz="2200" dirty="0">
                  <a:solidFill>
                    <a:srgbClr val="000000"/>
                  </a:solidFill>
                  <a:latin typeface="Times New Roman" pitchFamily="18" charset="0"/>
                  <a:cs typeface="Times New Roman" pitchFamily="18" charset="0"/>
                </a:rPr>
                <a:t>月份的销售量。</a:t>
              </a:r>
              <a:endParaRPr lang="en-US" sz="2200" dirty="0">
                <a:solidFill>
                  <a:srgbClr val="000000"/>
                </a:solidFill>
                <a:latin typeface="Times New Roman" pitchFamily="18" charset="0"/>
                <a:cs typeface="Times New Roman" pitchFamily="18" charset="0"/>
              </a:endParaRPr>
            </a:p>
          </p:txBody>
        </p:sp>
      </p:grpSp>
      <p:sp>
        <p:nvSpPr>
          <p:cNvPr id="18" name="Rectangle 4"/>
          <p:cNvSpPr>
            <a:spLocks noChangeArrowheads="1"/>
          </p:cNvSpPr>
          <p:nvPr/>
        </p:nvSpPr>
        <p:spPr bwMode="auto">
          <a:xfrm>
            <a:off x="2567608" y="4653136"/>
            <a:ext cx="6377397" cy="646331"/>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wrap="square" anchor="ctr">
            <a:spAutoFit/>
          </a:bodyPr>
          <a:lstStyle/>
          <a:p>
            <a:pPr eaLnBrk="1" hangingPunct="1">
              <a:lnSpc>
                <a:spcPct val="150000"/>
              </a:lnSpc>
              <a:defRPr/>
            </a:pPr>
            <a:r>
              <a:rPr lang="zh-CN" altLang="en-US" sz="2400" dirty="0">
                <a:solidFill>
                  <a:srgbClr val="000000"/>
                </a:solidFill>
                <a:latin typeface="Times New Roman" pitchFamily="18" charset="0"/>
                <a:cs typeface="Times New Roman" pitchFamily="18" charset="0"/>
              </a:rPr>
              <a:t>𝐹</a:t>
            </a:r>
            <a:r>
              <a:rPr lang="zh-CN" altLang="en-US" sz="2400" baseline="-25000" dirty="0">
                <a:solidFill>
                  <a:srgbClr val="000000"/>
                </a:solidFill>
                <a:latin typeface="Times New Roman" pitchFamily="18" charset="0"/>
                <a:cs typeface="Times New Roman" pitchFamily="18" charset="0"/>
              </a:rPr>
              <a:t>𝑡</a:t>
            </a:r>
            <a:r>
              <a:rPr lang="zh-CN" altLang="en-US" sz="2400" dirty="0">
                <a:solidFill>
                  <a:srgbClr val="000000"/>
                </a:solidFill>
                <a:latin typeface="Times New Roman" pitchFamily="18" charset="0"/>
                <a:cs typeface="Times New Roman" pitchFamily="18" charset="0"/>
              </a:rPr>
              <a:t> </a:t>
            </a:r>
            <a:r>
              <a:rPr lang="en-US" altLang="zh-CN" sz="2400" dirty="0">
                <a:solidFill>
                  <a:srgbClr val="000000"/>
                </a:solidFill>
                <a:latin typeface="Times New Roman" pitchFamily="18" charset="0"/>
                <a:cs typeface="Times New Roman" pitchFamily="18" charset="0"/>
              </a:rPr>
              <a:t>= 0.6*9 000+(1-0.6)10 000=9 400</a:t>
            </a:r>
          </a:p>
        </p:txBody>
      </p:sp>
      <p:grpSp>
        <p:nvGrpSpPr>
          <p:cNvPr id="13" name="组合 12">
            <a:extLst>
              <a:ext uri="{FF2B5EF4-FFF2-40B4-BE49-F238E27FC236}">
                <a16:creationId xmlns:a16="http://schemas.microsoft.com/office/drawing/2014/main" id="{FA50A5B7-B10C-4784-88F5-BAA30CAFF8EE}"/>
              </a:ext>
            </a:extLst>
          </p:cNvPr>
          <p:cNvGrpSpPr/>
          <p:nvPr/>
        </p:nvGrpSpPr>
        <p:grpSpPr>
          <a:xfrm>
            <a:off x="191345" y="92845"/>
            <a:ext cx="4059473" cy="613803"/>
            <a:chOff x="1271464" y="2420888"/>
            <a:chExt cx="4392488" cy="613803"/>
          </a:xfrm>
        </p:grpSpPr>
        <p:sp>
          <p:nvSpPr>
            <p:cNvPr id="17" name="矩形 2">
              <a:extLst>
                <a:ext uri="{FF2B5EF4-FFF2-40B4-BE49-F238E27FC236}">
                  <a16:creationId xmlns:a16="http://schemas.microsoft.com/office/drawing/2014/main" id="{18247837-8862-4633-9EC8-0D1FA3F65672}"/>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9" name="TextBox 10">
              <a:extLst>
                <a:ext uri="{FF2B5EF4-FFF2-40B4-BE49-F238E27FC236}">
                  <a16:creationId xmlns:a16="http://schemas.microsoft.com/office/drawing/2014/main" id="{1C726535-88F4-4C51-AB4C-15004B51DD12}"/>
                </a:ext>
              </a:extLst>
            </p:cNvPr>
            <p:cNvSpPr txBox="1"/>
            <p:nvPr/>
          </p:nvSpPr>
          <p:spPr>
            <a:xfrm>
              <a:off x="1426882" y="2449916"/>
              <a:ext cx="4237070"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销售预测</a:t>
              </a:r>
            </a:p>
          </p:txBody>
        </p:sp>
      </p:grpSp>
    </p:spTree>
    <p:extLst>
      <p:ext uri="{BB962C8B-B14F-4D97-AF65-F5344CB8AC3E}">
        <p14:creationId xmlns:p14="http://schemas.microsoft.com/office/powerpoint/2010/main" val="235376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strips(downLeft)">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91345" y="92845"/>
            <a:ext cx="4127740" cy="613803"/>
            <a:chOff x="1271464" y="2420888"/>
            <a:chExt cx="439248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grpSp>
        <p:nvGrpSpPr>
          <p:cNvPr id="11" name="组合 10"/>
          <p:cNvGrpSpPr>
            <a:grpSpLocks/>
          </p:cNvGrpSpPr>
          <p:nvPr/>
        </p:nvGrpSpPr>
        <p:grpSpPr bwMode="auto">
          <a:xfrm>
            <a:off x="47328" y="764704"/>
            <a:ext cx="4331254" cy="822325"/>
            <a:chOff x="11113" y="950913"/>
            <a:chExt cx="5445943" cy="822325"/>
          </a:xfrm>
        </p:grpSpPr>
        <p:pic>
          <p:nvPicPr>
            <p:cNvPr id="12"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一、利润预测的意义</a:t>
              </a:r>
            </a:p>
          </p:txBody>
        </p:sp>
      </p:grpSp>
      <p:grpSp>
        <p:nvGrpSpPr>
          <p:cNvPr id="14" name="组合 13"/>
          <p:cNvGrpSpPr/>
          <p:nvPr/>
        </p:nvGrpSpPr>
        <p:grpSpPr>
          <a:xfrm>
            <a:off x="1055440" y="1964447"/>
            <a:ext cx="9937103" cy="3634628"/>
            <a:chOff x="1055440" y="1628800"/>
            <a:chExt cx="9937103" cy="3634628"/>
          </a:xfrm>
        </p:grpSpPr>
        <p:grpSp>
          <p:nvGrpSpPr>
            <p:cNvPr id="15" name="组合 31"/>
            <p:cNvGrpSpPr>
              <a:grpSpLocks/>
            </p:cNvGrpSpPr>
            <p:nvPr/>
          </p:nvGrpSpPr>
          <p:grpSpPr bwMode="auto">
            <a:xfrm>
              <a:off x="1055440" y="2163690"/>
              <a:ext cx="9937103" cy="3099738"/>
              <a:chOff x="267520" y="3789038"/>
              <a:chExt cx="5310799" cy="3851662"/>
            </a:xfrm>
          </p:grpSpPr>
          <p:sp>
            <p:nvSpPr>
              <p:cNvPr id="19" name="AutoShape 2"/>
              <p:cNvSpPr>
                <a:spLocks noChangeArrowheads="1"/>
              </p:cNvSpPr>
              <p:nvPr/>
            </p:nvSpPr>
            <p:spPr bwMode="ltGray">
              <a:xfrm>
                <a:off x="267520" y="3789038"/>
                <a:ext cx="5310799" cy="3630179"/>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20" name="Rectangle 6"/>
              <p:cNvSpPr>
                <a:spLocks noChangeArrowheads="1"/>
              </p:cNvSpPr>
              <p:nvPr/>
            </p:nvSpPr>
            <p:spPr bwMode="black">
              <a:xfrm>
                <a:off x="267520" y="4407363"/>
                <a:ext cx="5256584" cy="323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lvl="0" eaLnBrk="1" hangingPunct="1">
                  <a:lnSpc>
                    <a:spcPts val="4000"/>
                  </a:lnSpc>
                </a:pPr>
                <a:r>
                  <a:rPr lang="zh-CN" altLang="en-US" sz="2200" dirty="0">
                    <a:solidFill>
                      <a:srgbClr val="000000"/>
                    </a:solidFill>
                    <a:latin typeface="+mn-ea"/>
                    <a:ea typeface="+mn-ea"/>
                  </a:rPr>
                  <a:t>       进行科学的利润预测，对于改善企业的经营管理具有非常重要的意义。</a:t>
                </a:r>
              </a:p>
              <a:p>
                <a:pPr lvl="0" eaLnBrk="1" hangingPunct="1">
                  <a:lnSpc>
                    <a:spcPts val="4000"/>
                  </a:lnSpc>
                </a:pPr>
                <a:r>
                  <a:rPr lang="zh-CN" altLang="en-US" sz="2200" dirty="0">
                    <a:solidFill>
                      <a:srgbClr val="000000"/>
                    </a:solidFill>
                    <a:latin typeface="+mn-ea"/>
                    <a:ea typeface="+mn-ea"/>
                  </a:rPr>
                  <a:t>　　</a:t>
                </a:r>
                <a:r>
                  <a:rPr lang="en-US" altLang="zh-CN" sz="2200" dirty="0">
                    <a:solidFill>
                      <a:srgbClr val="000000"/>
                    </a:solidFill>
                    <a:latin typeface="+mn-ea"/>
                    <a:ea typeface="+mn-ea"/>
                  </a:rPr>
                  <a:t>1.</a:t>
                </a:r>
                <a:r>
                  <a:rPr lang="zh-CN" altLang="en-US" sz="2200" dirty="0">
                    <a:solidFill>
                      <a:srgbClr val="000000"/>
                    </a:solidFill>
                    <a:latin typeface="+mn-ea"/>
                    <a:ea typeface="+mn-ea"/>
                  </a:rPr>
                  <a:t>利润预测可以为企业的生产经营管理提供明确的目标。</a:t>
                </a:r>
              </a:p>
              <a:p>
                <a:pPr lvl="0" eaLnBrk="1" hangingPunct="1">
                  <a:lnSpc>
                    <a:spcPts val="4000"/>
                  </a:lnSpc>
                </a:pPr>
                <a:r>
                  <a:rPr lang="zh-CN" altLang="en-US" sz="2200" dirty="0">
                    <a:solidFill>
                      <a:srgbClr val="000000"/>
                    </a:solidFill>
                    <a:latin typeface="+mn-ea"/>
                    <a:ea typeface="+mn-ea"/>
                  </a:rPr>
                  <a:t>　　</a:t>
                </a:r>
                <a:r>
                  <a:rPr lang="en-US" altLang="zh-CN" sz="2200" dirty="0">
                    <a:solidFill>
                      <a:srgbClr val="000000"/>
                    </a:solidFill>
                    <a:latin typeface="+mn-ea"/>
                    <a:ea typeface="+mn-ea"/>
                  </a:rPr>
                  <a:t>2.</a:t>
                </a:r>
                <a:r>
                  <a:rPr lang="zh-CN" altLang="en-US" sz="2200" dirty="0">
                    <a:solidFill>
                      <a:srgbClr val="000000"/>
                    </a:solidFill>
                    <a:latin typeface="+mn-ea"/>
                    <a:ea typeface="+mn-ea"/>
                  </a:rPr>
                  <a:t>利润预测是编制全面预算的基础。</a:t>
                </a:r>
              </a:p>
              <a:p>
                <a:pPr lvl="0" eaLnBrk="1" hangingPunct="1">
                  <a:lnSpc>
                    <a:spcPts val="4000"/>
                  </a:lnSpc>
                </a:pPr>
                <a:r>
                  <a:rPr lang="zh-CN" altLang="en-US" sz="2200" dirty="0">
                    <a:solidFill>
                      <a:srgbClr val="000000"/>
                    </a:solidFill>
                    <a:latin typeface="+mn-ea"/>
                    <a:ea typeface="+mn-ea"/>
                  </a:rPr>
                  <a:t>　　</a:t>
                </a:r>
                <a:r>
                  <a:rPr lang="en-US" altLang="zh-CN" sz="2200" dirty="0">
                    <a:solidFill>
                      <a:srgbClr val="000000"/>
                    </a:solidFill>
                    <a:latin typeface="+mn-ea"/>
                    <a:ea typeface="+mn-ea"/>
                  </a:rPr>
                  <a:t>3.</a:t>
                </a:r>
                <a:r>
                  <a:rPr lang="zh-CN" altLang="en-US" sz="2200" dirty="0">
                    <a:solidFill>
                      <a:srgbClr val="000000"/>
                    </a:solidFill>
                    <a:latin typeface="+mn-ea"/>
                    <a:ea typeface="+mn-ea"/>
                  </a:rPr>
                  <a:t>利润预测可以为企业的资金需要量预测提供信息。</a:t>
                </a:r>
              </a:p>
              <a:p>
                <a:pPr eaLnBrk="1" hangingPunct="1">
                  <a:lnSpc>
                    <a:spcPts val="4000"/>
                  </a:lnSpc>
                </a:pPr>
                <a:r>
                  <a:rPr lang="en-US" altLang="zh-CN" sz="2400" dirty="0">
                    <a:solidFill>
                      <a:srgbClr val="000000"/>
                    </a:solidFill>
                    <a:latin typeface="+mn-ea"/>
                    <a:ea typeface="+mn-ea"/>
                  </a:rPr>
                  <a:t> </a:t>
                </a:r>
                <a:endParaRPr lang="zh-CN" altLang="en-US" sz="2400" dirty="0">
                  <a:solidFill>
                    <a:srgbClr val="000000"/>
                  </a:solidFill>
                  <a:latin typeface="+mn-ea"/>
                  <a:ea typeface="+mn-ea"/>
                </a:endParaRPr>
              </a:p>
            </p:txBody>
          </p:sp>
        </p:grpSp>
        <p:grpSp>
          <p:nvGrpSpPr>
            <p:cNvPr id="16" name="组合 30"/>
            <p:cNvGrpSpPr>
              <a:grpSpLocks/>
            </p:cNvGrpSpPr>
            <p:nvPr/>
          </p:nvGrpSpPr>
          <p:grpSpPr bwMode="auto">
            <a:xfrm>
              <a:off x="4319085" y="1628800"/>
              <a:ext cx="2899508" cy="819733"/>
              <a:chOff x="1976289" y="2622054"/>
              <a:chExt cx="2355850" cy="425450"/>
            </a:xfrm>
          </p:grpSpPr>
          <p:sp>
            <p:nvSpPr>
              <p:cNvPr id="17" name="AutoShape 4"/>
              <p:cNvSpPr>
                <a:spLocks noChangeArrowheads="1"/>
              </p:cNvSpPr>
              <p:nvPr/>
            </p:nvSpPr>
            <p:spPr bwMode="gray">
              <a:xfrm>
                <a:off x="1976289" y="2622054"/>
                <a:ext cx="2355850"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18" name="Text Box 5"/>
              <p:cNvSpPr txBox="1">
                <a:spLocks noChangeArrowheads="1"/>
              </p:cNvSpPr>
              <p:nvPr/>
            </p:nvSpPr>
            <p:spPr bwMode="white">
              <a:xfrm>
                <a:off x="2003277" y="2728837"/>
                <a:ext cx="2305050" cy="27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800" b="0" dirty="0">
                    <a:solidFill>
                      <a:srgbClr val="FFFFFF"/>
                    </a:solidFill>
                    <a:latin typeface="华文行楷" pitchFamily="2" charset="-122"/>
                    <a:ea typeface="华文行楷" pitchFamily="2" charset="-122"/>
                  </a:rPr>
                  <a:t>利润预测的意义</a:t>
                </a:r>
              </a:p>
            </p:txBody>
          </p:sp>
        </p:grpSp>
      </p:grpSp>
    </p:spTree>
    <p:extLst>
      <p:ext uri="{BB962C8B-B14F-4D97-AF65-F5344CB8AC3E}">
        <p14:creationId xmlns:p14="http://schemas.microsoft.com/office/powerpoint/2010/main" val="127852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a:grpSpLocks/>
          </p:cNvGrpSpPr>
          <p:nvPr/>
        </p:nvGrpSpPr>
        <p:grpSpPr bwMode="auto">
          <a:xfrm>
            <a:off x="47328" y="764704"/>
            <a:ext cx="4331254" cy="822325"/>
            <a:chOff x="11113" y="950913"/>
            <a:chExt cx="5445943" cy="822325"/>
          </a:xfrm>
        </p:grpSpPr>
        <p:pic>
          <p:nvPicPr>
            <p:cNvPr id="15"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二、利润预测的方法</a:t>
              </a:r>
            </a:p>
          </p:txBody>
        </p:sp>
      </p:grpSp>
      <p:sp>
        <p:nvSpPr>
          <p:cNvPr id="17" name="TextBox 16"/>
          <p:cNvSpPr txBox="1"/>
          <p:nvPr/>
        </p:nvSpPr>
        <p:spPr>
          <a:xfrm>
            <a:off x="265159" y="1556792"/>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1.</a:t>
            </a:r>
            <a:r>
              <a:rPr lang="zh-CN" altLang="en-US" sz="2400" dirty="0">
                <a:latin typeface="Times New Roman" pitchFamily="18" charset="0"/>
                <a:cs typeface="Times New Roman" pitchFamily="18" charset="0"/>
              </a:rPr>
              <a:t>本量利分析法</a:t>
            </a:r>
            <a:endParaRPr lang="zh-CN" sz="2400" dirty="0">
              <a:latin typeface="Times New Roman" pitchFamily="18" charset="0"/>
              <a:cs typeface="Times New Roman" pitchFamily="18" charset="0"/>
            </a:endParaRPr>
          </a:p>
        </p:txBody>
      </p:sp>
      <p:grpSp>
        <p:nvGrpSpPr>
          <p:cNvPr id="18" name="组合 17"/>
          <p:cNvGrpSpPr/>
          <p:nvPr/>
        </p:nvGrpSpPr>
        <p:grpSpPr>
          <a:xfrm>
            <a:off x="1055440" y="2142769"/>
            <a:ext cx="9937103" cy="3456385"/>
            <a:chOff x="1055440" y="1628800"/>
            <a:chExt cx="9937103" cy="3456385"/>
          </a:xfrm>
        </p:grpSpPr>
        <p:grpSp>
          <p:nvGrpSpPr>
            <p:cNvPr id="19" name="组合 31"/>
            <p:cNvGrpSpPr>
              <a:grpSpLocks/>
            </p:cNvGrpSpPr>
            <p:nvPr/>
          </p:nvGrpSpPr>
          <p:grpSpPr bwMode="auto">
            <a:xfrm>
              <a:off x="1055440" y="2163691"/>
              <a:ext cx="9937103" cy="2921494"/>
              <a:chOff x="267520" y="3789038"/>
              <a:chExt cx="5310799" cy="3630179"/>
            </a:xfrm>
          </p:grpSpPr>
          <p:sp>
            <p:nvSpPr>
              <p:cNvPr id="23" name="AutoShape 2"/>
              <p:cNvSpPr>
                <a:spLocks noChangeArrowheads="1"/>
              </p:cNvSpPr>
              <p:nvPr/>
            </p:nvSpPr>
            <p:spPr bwMode="ltGray">
              <a:xfrm>
                <a:off x="267520" y="3789038"/>
                <a:ext cx="5310799" cy="3630179"/>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24" name="Rectangle 6"/>
              <p:cNvSpPr>
                <a:spLocks noChangeArrowheads="1"/>
              </p:cNvSpPr>
              <p:nvPr/>
            </p:nvSpPr>
            <p:spPr bwMode="black">
              <a:xfrm>
                <a:off x="267520" y="4407363"/>
                <a:ext cx="5256584" cy="2664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lvl="0" eaLnBrk="1" hangingPunct="1">
                  <a:lnSpc>
                    <a:spcPts val="4000"/>
                  </a:lnSpc>
                </a:pPr>
                <a:r>
                  <a:rPr lang="zh-CN" altLang="en-US" sz="2200" dirty="0">
                    <a:solidFill>
                      <a:srgbClr val="000000"/>
                    </a:solidFill>
                    <a:latin typeface="+mn-ea"/>
                    <a:ea typeface="+mn-ea"/>
                  </a:rPr>
                  <a:t>       本量利法是在成本性态分析和保本分析的基础上，根据有关产品成本、价格、业务量等因素与利润的关系确定计划期间目标利润的一种方法。</a:t>
                </a:r>
              </a:p>
              <a:p>
                <a:pPr lvl="0" eaLnBrk="1" hangingPunct="1">
                  <a:lnSpc>
                    <a:spcPts val="4000"/>
                  </a:lnSpc>
                </a:pPr>
                <a:r>
                  <a:rPr lang="zh-CN" altLang="en-US" sz="2200" dirty="0">
                    <a:solidFill>
                      <a:srgbClr val="000000"/>
                    </a:solidFill>
                    <a:latin typeface="+mn-ea"/>
                    <a:ea typeface="+mn-ea"/>
                  </a:rPr>
                  <a:t>　　目标利润</a:t>
                </a:r>
                <a:r>
                  <a:rPr lang="en-US" altLang="zh-CN" sz="2200" dirty="0">
                    <a:solidFill>
                      <a:srgbClr val="000000"/>
                    </a:solidFill>
                    <a:latin typeface="+mn-ea"/>
                    <a:ea typeface="+mn-ea"/>
                  </a:rPr>
                  <a:t>=(</a:t>
                </a:r>
                <a:r>
                  <a:rPr lang="zh-CN" altLang="en-US" sz="2200" dirty="0">
                    <a:solidFill>
                      <a:srgbClr val="000000"/>
                    </a:solidFill>
                    <a:latin typeface="+mn-ea"/>
                    <a:ea typeface="+mn-ea"/>
                  </a:rPr>
                  <a:t>预计单价</a:t>
                </a:r>
                <a:r>
                  <a:rPr lang="en-US" altLang="zh-CN" sz="2200" dirty="0">
                    <a:solidFill>
                      <a:srgbClr val="000000"/>
                    </a:solidFill>
                    <a:latin typeface="+mn-ea"/>
                    <a:ea typeface="+mn-ea"/>
                  </a:rPr>
                  <a:t>-</a:t>
                </a:r>
                <a:r>
                  <a:rPr lang="zh-CN" altLang="en-US" sz="2200" dirty="0">
                    <a:solidFill>
                      <a:srgbClr val="000000"/>
                    </a:solidFill>
                    <a:latin typeface="+mn-ea"/>
                    <a:ea typeface="+mn-ea"/>
                  </a:rPr>
                  <a:t>预计单位变动成本</a:t>
                </a:r>
                <a:r>
                  <a:rPr lang="en-US" altLang="zh-CN" sz="2200" dirty="0">
                    <a:solidFill>
                      <a:srgbClr val="000000"/>
                    </a:solidFill>
                    <a:latin typeface="+mn-ea"/>
                    <a:ea typeface="+mn-ea"/>
                  </a:rPr>
                  <a:t>)×</a:t>
                </a:r>
                <a:r>
                  <a:rPr lang="zh-CN" altLang="en-US" sz="2200" dirty="0">
                    <a:solidFill>
                      <a:srgbClr val="000000"/>
                    </a:solidFill>
                    <a:latin typeface="+mn-ea"/>
                    <a:ea typeface="+mn-ea"/>
                  </a:rPr>
                  <a:t>预计销售数量</a:t>
                </a:r>
                <a:r>
                  <a:rPr lang="en-US" altLang="zh-CN" sz="2200" dirty="0">
                    <a:solidFill>
                      <a:srgbClr val="000000"/>
                    </a:solidFill>
                    <a:latin typeface="+mn-ea"/>
                    <a:ea typeface="+mn-ea"/>
                  </a:rPr>
                  <a:t>—</a:t>
                </a:r>
                <a:r>
                  <a:rPr lang="zh-CN" altLang="en-US" sz="2200" dirty="0">
                    <a:solidFill>
                      <a:srgbClr val="000000"/>
                    </a:solidFill>
                    <a:latin typeface="+mn-ea"/>
                    <a:ea typeface="+mn-ea"/>
                  </a:rPr>
                  <a:t>固定成本总额</a:t>
                </a:r>
              </a:p>
              <a:p>
                <a:pPr eaLnBrk="1" hangingPunct="1">
                  <a:lnSpc>
                    <a:spcPts val="4000"/>
                  </a:lnSpc>
                </a:pPr>
                <a:endParaRPr lang="zh-CN" altLang="en-US" sz="2400" dirty="0">
                  <a:solidFill>
                    <a:srgbClr val="000000"/>
                  </a:solidFill>
                  <a:latin typeface="+mn-ea"/>
                  <a:ea typeface="+mn-ea"/>
                </a:endParaRPr>
              </a:p>
            </p:txBody>
          </p:sp>
        </p:grpSp>
        <p:grpSp>
          <p:nvGrpSpPr>
            <p:cNvPr id="20" name="组合 30"/>
            <p:cNvGrpSpPr>
              <a:grpSpLocks/>
            </p:cNvGrpSpPr>
            <p:nvPr/>
          </p:nvGrpSpPr>
          <p:grpSpPr bwMode="auto">
            <a:xfrm>
              <a:off x="4319085" y="1628800"/>
              <a:ext cx="2899508" cy="819733"/>
              <a:chOff x="1976289" y="2622054"/>
              <a:chExt cx="2355850" cy="425450"/>
            </a:xfrm>
          </p:grpSpPr>
          <p:sp>
            <p:nvSpPr>
              <p:cNvPr id="21" name="AutoShape 4"/>
              <p:cNvSpPr>
                <a:spLocks noChangeArrowheads="1"/>
              </p:cNvSpPr>
              <p:nvPr/>
            </p:nvSpPr>
            <p:spPr bwMode="gray">
              <a:xfrm>
                <a:off x="1976289" y="2622054"/>
                <a:ext cx="2355850"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22" name="Text Box 5"/>
              <p:cNvSpPr txBox="1">
                <a:spLocks noChangeArrowheads="1"/>
              </p:cNvSpPr>
              <p:nvPr/>
            </p:nvSpPr>
            <p:spPr bwMode="white">
              <a:xfrm>
                <a:off x="2003277" y="2728837"/>
                <a:ext cx="2305050" cy="27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800" b="0" dirty="0">
                    <a:solidFill>
                      <a:srgbClr val="FFFFFF"/>
                    </a:solidFill>
                    <a:latin typeface="华文行楷" pitchFamily="2" charset="-122"/>
                    <a:ea typeface="华文行楷" pitchFamily="2" charset="-122"/>
                  </a:rPr>
                  <a:t>本量利分析法</a:t>
                </a:r>
              </a:p>
            </p:txBody>
          </p:sp>
        </p:grpSp>
      </p:grpSp>
      <p:grpSp>
        <p:nvGrpSpPr>
          <p:cNvPr id="28" name="组合 27">
            <a:extLst>
              <a:ext uri="{FF2B5EF4-FFF2-40B4-BE49-F238E27FC236}">
                <a16:creationId xmlns:a16="http://schemas.microsoft.com/office/drawing/2014/main" id="{FB4F4AA4-4CBD-4DA3-BCF2-E39AE1CFBBBD}"/>
              </a:ext>
            </a:extLst>
          </p:cNvPr>
          <p:cNvGrpSpPr/>
          <p:nvPr/>
        </p:nvGrpSpPr>
        <p:grpSpPr>
          <a:xfrm>
            <a:off x="191345" y="92845"/>
            <a:ext cx="4127740" cy="613803"/>
            <a:chOff x="1271464" y="2420888"/>
            <a:chExt cx="4392488" cy="613803"/>
          </a:xfrm>
        </p:grpSpPr>
        <p:sp>
          <p:nvSpPr>
            <p:cNvPr id="29" name="矩形 2">
              <a:extLst>
                <a:ext uri="{FF2B5EF4-FFF2-40B4-BE49-F238E27FC236}">
                  <a16:creationId xmlns:a16="http://schemas.microsoft.com/office/drawing/2014/main" id="{5607BBED-0225-4B46-A56E-F156ECDE9875}"/>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30" name="TextBox 9">
              <a:extLst>
                <a:ext uri="{FF2B5EF4-FFF2-40B4-BE49-F238E27FC236}">
                  <a16:creationId xmlns:a16="http://schemas.microsoft.com/office/drawing/2014/main" id="{4D9630C9-C3F4-46ED-8C33-18499D2B8C01}"/>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8742648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a:grpSpLocks/>
          </p:cNvGrpSpPr>
          <p:nvPr/>
        </p:nvGrpSpPr>
        <p:grpSpPr bwMode="auto">
          <a:xfrm>
            <a:off x="47328" y="764704"/>
            <a:ext cx="4331254" cy="822325"/>
            <a:chOff x="11113" y="950913"/>
            <a:chExt cx="5445943" cy="822325"/>
          </a:xfrm>
        </p:grpSpPr>
        <p:pic>
          <p:nvPicPr>
            <p:cNvPr id="15"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二、利润预测的方法</a:t>
              </a:r>
            </a:p>
          </p:txBody>
        </p:sp>
      </p:grpSp>
      <p:grpSp>
        <p:nvGrpSpPr>
          <p:cNvPr id="18" name="组合 11"/>
          <p:cNvGrpSpPr>
            <a:grpSpLocks/>
          </p:cNvGrpSpPr>
          <p:nvPr/>
        </p:nvGrpSpPr>
        <p:grpSpPr bwMode="auto">
          <a:xfrm>
            <a:off x="578024" y="2427507"/>
            <a:ext cx="10738542" cy="2153619"/>
            <a:chOff x="206116" y="3463959"/>
            <a:chExt cx="5904656" cy="2054460"/>
          </a:xfrm>
        </p:grpSpPr>
        <p:sp>
          <p:nvSpPr>
            <p:cNvPr id="19" name="AutoShape 2"/>
            <p:cNvSpPr>
              <a:spLocks noChangeArrowheads="1"/>
            </p:cNvSpPr>
            <p:nvPr/>
          </p:nvSpPr>
          <p:spPr bwMode="gray">
            <a:xfrm>
              <a:off x="206116" y="3463959"/>
              <a:ext cx="5904656" cy="2054460"/>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20" name="Rectangle 4"/>
            <p:cNvSpPr>
              <a:spLocks noChangeArrowheads="1"/>
            </p:cNvSpPr>
            <p:nvPr/>
          </p:nvSpPr>
          <p:spPr bwMode="auto">
            <a:xfrm>
              <a:off x="206116" y="3629684"/>
              <a:ext cx="5904656" cy="1541429"/>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anchor="ctr">
              <a:spAutoFit/>
            </a:bodyPr>
            <a:lstStyle/>
            <a:p>
              <a:pPr eaLnBrk="1" hangingPunct="1">
                <a:lnSpc>
                  <a:spcPct val="150000"/>
                </a:lnSpc>
                <a:defRPr/>
              </a:pPr>
              <a:r>
                <a:rPr lang="zh-CN" altLang="en-US" sz="2200" b="0" dirty="0">
                  <a:solidFill>
                    <a:srgbClr val="000000"/>
                  </a:solidFill>
                  <a:latin typeface="Times New Roman" pitchFamily="18" charset="0"/>
                  <a:cs typeface="Times New Roman" pitchFamily="18" charset="0"/>
                </a:rPr>
                <a:t>　</a:t>
              </a:r>
              <a:r>
                <a:rPr lang="zh-CN" altLang="en-US" sz="2200" dirty="0">
                  <a:solidFill>
                    <a:srgbClr val="000000"/>
                  </a:solidFill>
                  <a:latin typeface="Times New Roman" pitchFamily="18" charset="0"/>
                  <a:cs typeface="Times New Roman" pitchFamily="18" charset="0"/>
                </a:rPr>
                <a:t>　威盛公司预计</a:t>
              </a:r>
              <a:r>
                <a:rPr lang="en-US" altLang="zh-CN" sz="2200" dirty="0">
                  <a:solidFill>
                    <a:srgbClr val="000000"/>
                  </a:solidFill>
                  <a:latin typeface="Times New Roman" pitchFamily="18" charset="0"/>
                  <a:cs typeface="Times New Roman" pitchFamily="18" charset="0"/>
                </a:rPr>
                <a:t>2021</a:t>
              </a:r>
              <a:r>
                <a:rPr lang="zh-CN" altLang="en-US" sz="2200" dirty="0">
                  <a:solidFill>
                    <a:srgbClr val="000000"/>
                  </a:solidFill>
                  <a:latin typeface="Times New Roman" pitchFamily="18" charset="0"/>
                  <a:cs typeface="Times New Roman" pitchFamily="18" charset="0"/>
                </a:rPr>
                <a:t>年销售电动车</a:t>
              </a:r>
              <a:r>
                <a:rPr lang="en-US" altLang="zh-CN" sz="2200" dirty="0">
                  <a:solidFill>
                    <a:srgbClr val="000000"/>
                  </a:solidFill>
                  <a:latin typeface="Times New Roman" pitchFamily="18" charset="0"/>
                  <a:cs typeface="Times New Roman" pitchFamily="18" charset="0"/>
                </a:rPr>
                <a:t>5 000</a:t>
              </a:r>
              <a:r>
                <a:rPr lang="zh-CN" altLang="en-US" sz="2200" dirty="0">
                  <a:solidFill>
                    <a:srgbClr val="000000"/>
                  </a:solidFill>
                  <a:latin typeface="Times New Roman" pitchFamily="18" charset="0"/>
                  <a:cs typeface="Times New Roman" pitchFamily="18" charset="0"/>
                </a:rPr>
                <a:t>辆，每辆售价</a:t>
              </a:r>
              <a:r>
                <a:rPr lang="en-US" altLang="zh-CN" sz="2200" dirty="0">
                  <a:solidFill>
                    <a:srgbClr val="000000"/>
                  </a:solidFill>
                  <a:latin typeface="Times New Roman" pitchFamily="18" charset="0"/>
                  <a:cs typeface="Times New Roman" pitchFamily="18" charset="0"/>
                </a:rPr>
                <a:t>2 000</a:t>
              </a:r>
              <a:r>
                <a:rPr lang="zh-CN" altLang="en-US" sz="2200" dirty="0">
                  <a:solidFill>
                    <a:srgbClr val="000000"/>
                  </a:solidFill>
                  <a:latin typeface="Times New Roman" pitchFamily="18" charset="0"/>
                  <a:cs typeface="Times New Roman" pitchFamily="18" charset="0"/>
                </a:rPr>
                <a:t>元，单位变动成本</a:t>
              </a:r>
              <a:r>
                <a:rPr lang="en-US" altLang="zh-CN" sz="2200" dirty="0">
                  <a:solidFill>
                    <a:srgbClr val="000000"/>
                  </a:solidFill>
                  <a:latin typeface="Times New Roman" pitchFamily="18" charset="0"/>
                  <a:cs typeface="Times New Roman" pitchFamily="18" charset="0"/>
                </a:rPr>
                <a:t>1 400</a:t>
              </a:r>
              <a:r>
                <a:rPr lang="zh-CN" altLang="en-US" sz="2200" dirty="0">
                  <a:solidFill>
                    <a:srgbClr val="000000"/>
                  </a:solidFill>
                  <a:latin typeface="Times New Roman" pitchFamily="18" charset="0"/>
                  <a:cs typeface="Times New Roman" pitchFamily="18" charset="0"/>
                </a:rPr>
                <a:t>元，威盛公司</a:t>
              </a:r>
              <a:r>
                <a:rPr lang="en-US" altLang="zh-CN" sz="2200" dirty="0">
                  <a:solidFill>
                    <a:srgbClr val="000000"/>
                  </a:solidFill>
                  <a:latin typeface="Times New Roman" pitchFamily="18" charset="0"/>
                  <a:cs typeface="Times New Roman" pitchFamily="18" charset="0"/>
                </a:rPr>
                <a:t>2022</a:t>
              </a:r>
              <a:r>
                <a:rPr lang="zh-CN" altLang="en-US" sz="2200" dirty="0">
                  <a:solidFill>
                    <a:srgbClr val="000000"/>
                  </a:solidFill>
                  <a:latin typeface="Times New Roman" pitchFamily="18" charset="0"/>
                  <a:cs typeface="Times New Roman" pitchFamily="18" charset="0"/>
                </a:rPr>
                <a:t>年预计固定成本总额为</a:t>
              </a:r>
              <a:r>
                <a:rPr lang="en-US" altLang="zh-CN" sz="2200" dirty="0">
                  <a:solidFill>
                    <a:srgbClr val="000000"/>
                  </a:solidFill>
                  <a:latin typeface="Times New Roman" pitchFamily="18" charset="0"/>
                  <a:cs typeface="Times New Roman" pitchFamily="18" charset="0"/>
                </a:rPr>
                <a:t>120</a:t>
              </a:r>
              <a:r>
                <a:rPr lang="zh-CN" altLang="en-US" sz="2200" dirty="0">
                  <a:solidFill>
                    <a:srgbClr val="000000"/>
                  </a:solidFill>
                  <a:latin typeface="Times New Roman" pitchFamily="18" charset="0"/>
                  <a:cs typeface="Times New Roman" pitchFamily="18" charset="0"/>
                </a:rPr>
                <a:t>万元。</a:t>
              </a:r>
              <a:endParaRPr lang="en-US" altLang="zh-CN" sz="2200" dirty="0">
                <a:solidFill>
                  <a:srgbClr val="000000"/>
                </a:solidFill>
                <a:latin typeface="Times New Roman" pitchFamily="18" charset="0"/>
                <a:cs typeface="Times New Roman" pitchFamily="18" charset="0"/>
              </a:endParaRPr>
            </a:p>
            <a:p>
              <a:pPr eaLnBrk="1" hangingPunct="1">
                <a:lnSpc>
                  <a:spcPct val="150000"/>
                </a:lnSpc>
                <a:defRPr/>
              </a:pPr>
              <a:r>
                <a:rPr lang="en-US" sz="2200" dirty="0">
                  <a:solidFill>
                    <a:srgbClr val="000000"/>
                  </a:solidFill>
                  <a:latin typeface="Times New Roman" pitchFamily="18" charset="0"/>
                  <a:cs typeface="Times New Roman" pitchFamily="18" charset="0"/>
                </a:rPr>
                <a:t>        </a:t>
              </a:r>
              <a:r>
                <a:rPr lang="zh-CN" altLang="en-US" sz="2200" dirty="0">
                  <a:solidFill>
                    <a:srgbClr val="000000"/>
                  </a:solidFill>
                  <a:latin typeface="Times New Roman" pitchFamily="18" charset="0"/>
                  <a:cs typeface="Times New Roman" pitchFamily="18" charset="0"/>
                </a:rPr>
                <a:t>请用本量利预测法预计威盛公司</a:t>
              </a:r>
              <a:r>
                <a:rPr lang="en-US" altLang="zh-CN" sz="2200" dirty="0">
                  <a:solidFill>
                    <a:srgbClr val="000000"/>
                  </a:solidFill>
                  <a:latin typeface="Times New Roman" pitchFamily="18" charset="0"/>
                  <a:cs typeface="Times New Roman" pitchFamily="18" charset="0"/>
                </a:rPr>
                <a:t>2022</a:t>
              </a:r>
              <a:r>
                <a:rPr lang="zh-CN" altLang="en-US" sz="2200" dirty="0">
                  <a:solidFill>
                    <a:srgbClr val="000000"/>
                  </a:solidFill>
                  <a:latin typeface="Times New Roman" pitchFamily="18" charset="0"/>
                  <a:cs typeface="Times New Roman" pitchFamily="18" charset="0"/>
                </a:rPr>
                <a:t>年的目标利润。</a:t>
              </a:r>
              <a:endParaRPr lang="en-US" sz="2200" dirty="0">
                <a:solidFill>
                  <a:srgbClr val="000000"/>
                </a:solidFill>
                <a:latin typeface="Times New Roman" pitchFamily="18" charset="0"/>
                <a:cs typeface="Times New Roman" pitchFamily="18" charset="0"/>
              </a:endParaRPr>
            </a:p>
          </p:txBody>
        </p:sp>
      </p:grpSp>
      <p:grpSp>
        <p:nvGrpSpPr>
          <p:cNvPr id="24" name="组合 23">
            <a:extLst>
              <a:ext uri="{FF2B5EF4-FFF2-40B4-BE49-F238E27FC236}">
                <a16:creationId xmlns:a16="http://schemas.microsoft.com/office/drawing/2014/main" id="{2CC10560-478F-4EB6-93B8-0DD9B564DA0E}"/>
              </a:ext>
            </a:extLst>
          </p:cNvPr>
          <p:cNvGrpSpPr/>
          <p:nvPr/>
        </p:nvGrpSpPr>
        <p:grpSpPr>
          <a:xfrm>
            <a:off x="191345" y="92845"/>
            <a:ext cx="4127740" cy="613803"/>
            <a:chOff x="1271464" y="2420888"/>
            <a:chExt cx="4392488" cy="613803"/>
          </a:xfrm>
        </p:grpSpPr>
        <p:sp>
          <p:nvSpPr>
            <p:cNvPr id="25" name="矩形 2">
              <a:extLst>
                <a:ext uri="{FF2B5EF4-FFF2-40B4-BE49-F238E27FC236}">
                  <a16:creationId xmlns:a16="http://schemas.microsoft.com/office/drawing/2014/main" id="{89509654-27E4-46A0-B321-A09E7264BE34}"/>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6" name="TextBox 9">
              <a:extLst>
                <a:ext uri="{FF2B5EF4-FFF2-40B4-BE49-F238E27FC236}">
                  <a16:creationId xmlns:a16="http://schemas.microsoft.com/office/drawing/2014/main" id="{87C6265A-04E9-4B55-89ED-E5F57317FF47}"/>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3740567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strips(down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a:grpSpLocks/>
          </p:cNvGrpSpPr>
          <p:nvPr/>
        </p:nvGrpSpPr>
        <p:grpSpPr bwMode="auto">
          <a:xfrm>
            <a:off x="47328" y="764704"/>
            <a:ext cx="4331254" cy="822325"/>
            <a:chOff x="11113" y="950913"/>
            <a:chExt cx="5445943" cy="822325"/>
          </a:xfrm>
        </p:grpSpPr>
        <p:pic>
          <p:nvPicPr>
            <p:cNvPr id="15"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二、利润预测的方法</a:t>
              </a:r>
            </a:p>
          </p:txBody>
        </p:sp>
      </p:grpSp>
      <p:grpSp>
        <p:nvGrpSpPr>
          <p:cNvPr id="24" name="组合 23"/>
          <p:cNvGrpSpPr/>
          <p:nvPr/>
        </p:nvGrpSpPr>
        <p:grpSpPr>
          <a:xfrm>
            <a:off x="951035" y="2069755"/>
            <a:ext cx="9938804" cy="2663719"/>
            <a:chOff x="1055440" y="1628806"/>
            <a:chExt cx="9938804" cy="2663714"/>
          </a:xfrm>
        </p:grpSpPr>
        <p:grpSp>
          <p:nvGrpSpPr>
            <p:cNvPr id="25" name="组合 31"/>
            <p:cNvGrpSpPr>
              <a:grpSpLocks/>
            </p:cNvGrpSpPr>
            <p:nvPr/>
          </p:nvGrpSpPr>
          <p:grpSpPr bwMode="auto">
            <a:xfrm>
              <a:off x="1055440" y="2163691"/>
              <a:ext cx="9938804" cy="2128829"/>
              <a:chOff x="267520" y="3789038"/>
              <a:chExt cx="5311708" cy="2645232"/>
            </a:xfrm>
          </p:grpSpPr>
          <p:sp>
            <p:nvSpPr>
              <p:cNvPr id="29" name="AutoShape 2"/>
              <p:cNvSpPr>
                <a:spLocks noChangeArrowheads="1"/>
              </p:cNvSpPr>
              <p:nvPr/>
            </p:nvSpPr>
            <p:spPr bwMode="ltGray">
              <a:xfrm>
                <a:off x="268429" y="3789038"/>
                <a:ext cx="5310799" cy="2411553"/>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30" name="Rectangle 6"/>
              <p:cNvSpPr>
                <a:spLocks noChangeArrowheads="1"/>
              </p:cNvSpPr>
              <p:nvPr/>
            </p:nvSpPr>
            <p:spPr bwMode="black">
              <a:xfrm>
                <a:off x="267520" y="4407363"/>
                <a:ext cx="5256584" cy="2026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lvl="0" eaLnBrk="1" hangingPunct="1">
                  <a:lnSpc>
                    <a:spcPts val="4000"/>
                  </a:lnSpc>
                </a:pPr>
                <a:r>
                  <a:rPr lang="zh-CN" altLang="en-US" sz="2200" dirty="0">
                    <a:solidFill>
                      <a:srgbClr val="000000"/>
                    </a:solidFill>
                    <a:latin typeface="+mn-ea"/>
                    <a:ea typeface="+mn-ea"/>
                  </a:rPr>
                  <a:t>　　目标利润</a:t>
                </a:r>
                <a:r>
                  <a:rPr lang="en-US" altLang="zh-CN" sz="2200" dirty="0">
                    <a:solidFill>
                      <a:srgbClr val="000000"/>
                    </a:solidFill>
                    <a:latin typeface="+mn-ea"/>
                    <a:ea typeface="+mn-ea"/>
                  </a:rPr>
                  <a:t>=(</a:t>
                </a:r>
                <a:r>
                  <a:rPr lang="zh-CN" altLang="en-US" sz="2200" dirty="0">
                    <a:solidFill>
                      <a:srgbClr val="000000"/>
                    </a:solidFill>
                    <a:latin typeface="+mn-ea"/>
                    <a:ea typeface="+mn-ea"/>
                  </a:rPr>
                  <a:t>预计单价</a:t>
                </a:r>
                <a:r>
                  <a:rPr lang="en-US" altLang="zh-CN" sz="2200" dirty="0">
                    <a:solidFill>
                      <a:srgbClr val="000000"/>
                    </a:solidFill>
                    <a:latin typeface="+mn-ea"/>
                    <a:ea typeface="+mn-ea"/>
                  </a:rPr>
                  <a:t>-</a:t>
                </a:r>
                <a:r>
                  <a:rPr lang="zh-CN" altLang="en-US" sz="2200" dirty="0">
                    <a:solidFill>
                      <a:srgbClr val="000000"/>
                    </a:solidFill>
                    <a:latin typeface="+mn-ea"/>
                    <a:ea typeface="+mn-ea"/>
                  </a:rPr>
                  <a:t>预计单位变动成本</a:t>
                </a:r>
                <a:r>
                  <a:rPr lang="en-US" altLang="zh-CN" sz="2200" dirty="0">
                    <a:solidFill>
                      <a:srgbClr val="000000"/>
                    </a:solidFill>
                    <a:latin typeface="+mn-ea"/>
                    <a:ea typeface="+mn-ea"/>
                  </a:rPr>
                  <a:t>)×</a:t>
                </a:r>
                <a:r>
                  <a:rPr lang="zh-CN" altLang="en-US" sz="2200" dirty="0">
                    <a:solidFill>
                      <a:srgbClr val="000000"/>
                    </a:solidFill>
                    <a:latin typeface="+mn-ea"/>
                    <a:ea typeface="+mn-ea"/>
                  </a:rPr>
                  <a:t>预计销售数量</a:t>
                </a:r>
                <a:r>
                  <a:rPr lang="en-US" altLang="zh-CN" sz="2200" dirty="0">
                    <a:solidFill>
                      <a:srgbClr val="000000"/>
                    </a:solidFill>
                    <a:latin typeface="+mn-ea"/>
                    <a:ea typeface="+mn-ea"/>
                  </a:rPr>
                  <a:t>—</a:t>
                </a:r>
                <a:r>
                  <a:rPr lang="zh-CN" altLang="en-US" sz="2200" dirty="0">
                    <a:solidFill>
                      <a:srgbClr val="000000"/>
                    </a:solidFill>
                    <a:latin typeface="+mn-ea"/>
                    <a:ea typeface="+mn-ea"/>
                  </a:rPr>
                  <a:t>固定成本总额</a:t>
                </a:r>
                <a:endParaRPr lang="en-US" altLang="zh-CN" sz="2200" dirty="0">
                  <a:solidFill>
                    <a:srgbClr val="000000"/>
                  </a:solidFill>
                  <a:latin typeface="+mn-ea"/>
                  <a:ea typeface="+mn-ea"/>
                </a:endParaRPr>
              </a:p>
              <a:p>
                <a:pPr lvl="0" eaLnBrk="1" hangingPunct="1">
                  <a:lnSpc>
                    <a:spcPts val="4000"/>
                  </a:lnSpc>
                </a:pPr>
                <a:r>
                  <a:rPr lang="en-US" altLang="zh-CN" sz="2200" dirty="0">
                    <a:solidFill>
                      <a:srgbClr val="000000"/>
                    </a:solidFill>
                    <a:latin typeface="+mn-ea"/>
                    <a:ea typeface="+mn-ea"/>
                  </a:rPr>
                  <a:t>                    =</a:t>
                </a:r>
                <a:r>
                  <a:rPr lang="zh-CN" altLang="en-US" sz="2200" dirty="0">
                    <a:solidFill>
                      <a:srgbClr val="000000"/>
                    </a:solidFill>
                    <a:latin typeface="+mn-ea"/>
                    <a:ea typeface="+mn-ea"/>
                  </a:rPr>
                  <a:t>（</a:t>
                </a:r>
                <a:r>
                  <a:rPr lang="en-US" altLang="zh-CN" sz="2200" dirty="0">
                    <a:solidFill>
                      <a:srgbClr val="000000"/>
                    </a:solidFill>
                    <a:latin typeface="+mn-ea"/>
                    <a:ea typeface="+mn-ea"/>
                  </a:rPr>
                  <a:t>2 000-1 400</a:t>
                </a:r>
                <a:r>
                  <a:rPr lang="zh-CN" altLang="en-US" sz="2200" dirty="0">
                    <a:solidFill>
                      <a:srgbClr val="000000"/>
                    </a:solidFill>
                    <a:latin typeface="+mn-ea"/>
                    <a:ea typeface="+mn-ea"/>
                  </a:rPr>
                  <a:t>）</a:t>
                </a:r>
                <a:r>
                  <a:rPr lang="en-US" altLang="zh-CN" sz="2200" dirty="0">
                    <a:solidFill>
                      <a:srgbClr val="000000"/>
                    </a:solidFill>
                    <a:latin typeface="+mn-ea"/>
                    <a:ea typeface="+mn-ea"/>
                  </a:rPr>
                  <a:t>×5 000—1 200 000=1 800 000</a:t>
                </a:r>
                <a:endParaRPr lang="zh-CN" altLang="en-US" sz="2200" dirty="0">
                  <a:solidFill>
                    <a:srgbClr val="000000"/>
                  </a:solidFill>
                  <a:latin typeface="+mn-ea"/>
                  <a:ea typeface="+mn-ea"/>
                </a:endParaRPr>
              </a:p>
              <a:p>
                <a:pPr eaLnBrk="1" hangingPunct="1">
                  <a:lnSpc>
                    <a:spcPts val="4000"/>
                  </a:lnSpc>
                </a:pPr>
                <a:endParaRPr lang="zh-CN" altLang="en-US" sz="2400" dirty="0">
                  <a:solidFill>
                    <a:srgbClr val="000000"/>
                  </a:solidFill>
                  <a:latin typeface="+mn-ea"/>
                  <a:ea typeface="+mn-ea"/>
                </a:endParaRPr>
              </a:p>
            </p:txBody>
          </p:sp>
        </p:grpSp>
        <p:grpSp>
          <p:nvGrpSpPr>
            <p:cNvPr id="26" name="组合 30"/>
            <p:cNvGrpSpPr>
              <a:grpSpLocks/>
            </p:cNvGrpSpPr>
            <p:nvPr/>
          </p:nvGrpSpPr>
          <p:grpSpPr bwMode="auto">
            <a:xfrm>
              <a:off x="4319085" y="1628806"/>
              <a:ext cx="2899508" cy="819734"/>
              <a:chOff x="1976289" y="2622054"/>
              <a:chExt cx="2355850" cy="425450"/>
            </a:xfrm>
          </p:grpSpPr>
          <p:sp>
            <p:nvSpPr>
              <p:cNvPr id="27" name="AutoShape 4"/>
              <p:cNvSpPr>
                <a:spLocks noChangeArrowheads="1"/>
              </p:cNvSpPr>
              <p:nvPr/>
            </p:nvSpPr>
            <p:spPr bwMode="gray">
              <a:xfrm>
                <a:off x="1976289" y="2622054"/>
                <a:ext cx="2355850"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28" name="Text Box 5"/>
              <p:cNvSpPr txBox="1">
                <a:spLocks noChangeArrowheads="1"/>
              </p:cNvSpPr>
              <p:nvPr/>
            </p:nvSpPr>
            <p:spPr bwMode="white">
              <a:xfrm>
                <a:off x="2003277" y="2728837"/>
                <a:ext cx="2305050" cy="27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800" b="0" dirty="0">
                    <a:solidFill>
                      <a:srgbClr val="FFFFFF"/>
                    </a:solidFill>
                    <a:latin typeface="华文行楷" pitchFamily="2" charset="-122"/>
                    <a:ea typeface="华文行楷" pitchFamily="2" charset="-122"/>
                  </a:rPr>
                  <a:t>本量利分析法</a:t>
                </a:r>
              </a:p>
            </p:txBody>
          </p:sp>
        </p:grpSp>
      </p:grpSp>
      <p:grpSp>
        <p:nvGrpSpPr>
          <p:cNvPr id="18" name="组合 17">
            <a:extLst>
              <a:ext uri="{FF2B5EF4-FFF2-40B4-BE49-F238E27FC236}">
                <a16:creationId xmlns:a16="http://schemas.microsoft.com/office/drawing/2014/main" id="{A7D13E1A-01BF-4639-BBF3-C88458C4ABE2}"/>
              </a:ext>
            </a:extLst>
          </p:cNvPr>
          <p:cNvGrpSpPr/>
          <p:nvPr/>
        </p:nvGrpSpPr>
        <p:grpSpPr>
          <a:xfrm>
            <a:off x="191345" y="92845"/>
            <a:ext cx="4127740" cy="613803"/>
            <a:chOff x="1271464" y="2420888"/>
            <a:chExt cx="4392488" cy="613803"/>
          </a:xfrm>
        </p:grpSpPr>
        <p:sp>
          <p:nvSpPr>
            <p:cNvPr id="19" name="矩形 2">
              <a:extLst>
                <a:ext uri="{FF2B5EF4-FFF2-40B4-BE49-F238E27FC236}">
                  <a16:creationId xmlns:a16="http://schemas.microsoft.com/office/drawing/2014/main" id="{7B3E617A-4645-4338-BC60-8E8E06EDDE19}"/>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9">
              <a:extLst>
                <a:ext uri="{FF2B5EF4-FFF2-40B4-BE49-F238E27FC236}">
                  <a16:creationId xmlns:a16="http://schemas.microsoft.com/office/drawing/2014/main" id="{6552A2E7-9556-4A14-B6E9-23FF668A6ACB}"/>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13727375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a:grpSpLocks/>
          </p:cNvGrpSpPr>
          <p:nvPr/>
        </p:nvGrpSpPr>
        <p:grpSpPr bwMode="auto">
          <a:xfrm>
            <a:off x="47328" y="764704"/>
            <a:ext cx="4331254" cy="822325"/>
            <a:chOff x="11113" y="950913"/>
            <a:chExt cx="5445943" cy="822325"/>
          </a:xfrm>
        </p:grpSpPr>
        <p:pic>
          <p:nvPicPr>
            <p:cNvPr id="1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二、利润预测的方法</a:t>
              </a:r>
            </a:p>
          </p:txBody>
        </p:sp>
      </p:grpSp>
      <p:sp>
        <p:nvSpPr>
          <p:cNvPr id="20" name="TextBox 19"/>
          <p:cNvSpPr txBox="1"/>
          <p:nvPr/>
        </p:nvSpPr>
        <p:spPr>
          <a:xfrm>
            <a:off x="265159" y="1556792"/>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销售利润率法</a:t>
            </a:r>
            <a:endParaRPr lang="zh-CN" sz="2400" dirty="0">
              <a:latin typeface="Times New Roman" pitchFamily="18" charset="0"/>
              <a:cs typeface="Times New Roman" pitchFamily="18" charset="0"/>
            </a:endParaRPr>
          </a:p>
        </p:txBody>
      </p:sp>
      <p:grpSp>
        <p:nvGrpSpPr>
          <p:cNvPr id="15" name="组合 14"/>
          <p:cNvGrpSpPr/>
          <p:nvPr/>
        </p:nvGrpSpPr>
        <p:grpSpPr>
          <a:xfrm>
            <a:off x="1055440" y="2142769"/>
            <a:ext cx="9937103" cy="3456385"/>
            <a:chOff x="1055440" y="1628800"/>
            <a:chExt cx="9937103" cy="3456385"/>
          </a:xfrm>
        </p:grpSpPr>
        <p:grpSp>
          <p:nvGrpSpPr>
            <p:cNvPr id="18" name="组合 31"/>
            <p:cNvGrpSpPr>
              <a:grpSpLocks/>
            </p:cNvGrpSpPr>
            <p:nvPr/>
          </p:nvGrpSpPr>
          <p:grpSpPr bwMode="auto">
            <a:xfrm>
              <a:off x="1055440" y="2163691"/>
              <a:ext cx="9937103" cy="2921494"/>
              <a:chOff x="267520" y="3789038"/>
              <a:chExt cx="5310799" cy="3630179"/>
            </a:xfrm>
          </p:grpSpPr>
          <p:sp>
            <p:nvSpPr>
              <p:cNvPr id="24" name="AutoShape 2"/>
              <p:cNvSpPr>
                <a:spLocks noChangeArrowheads="1"/>
              </p:cNvSpPr>
              <p:nvPr/>
            </p:nvSpPr>
            <p:spPr bwMode="ltGray">
              <a:xfrm>
                <a:off x="267520" y="3789038"/>
                <a:ext cx="5310799" cy="3630179"/>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25" name="Rectangle 6"/>
              <p:cNvSpPr>
                <a:spLocks noChangeArrowheads="1"/>
              </p:cNvSpPr>
              <p:nvPr/>
            </p:nvSpPr>
            <p:spPr bwMode="black">
              <a:xfrm>
                <a:off x="267520" y="4407363"/>
                <a:ext cx="5256584" cy="2026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lvl="0" eaLnBrk="1" hangingPunct="1">
                  <a:lnSpc>
                    <a:spcPts val="4000"/>
                  </a:lnSpc>
                </a:pPr>
                <a:r>
                  <a:rPr lang="zh-CN" altLang="en-US" sz="2200" dirty="0">
                    <a:solidFill>
                      <a:srgbClr val="000000"/>
                    </a:solidFill>
                    <a:latin typeface="+mn-ea"/>
                    <a:ea typeface="+mn-ea"/>
                  </a:rPr>
                  <a:t>       销售利润率法是根据企业的销售利润率水平，结合预测期产品的预计销售收人来确定目标利润的一种方法。        </a:t>
                </a:r>
                <a:endParaRPr lang="en-US" altLang="zh-CN" sz="2200" dirty="0">
                  <a:solidFill>
                    <a:srgbClr val="000000"/>
                  </a:solidFill>
                  <a:latin typeface="+mn-ea"/>
                  <a:ea typeface="+mn-ea"/>
                </a:endParaRPr>
              </a:p>
              <a:p>
                <a:pPr lvl="0" eaLnBrk="1" hangingPunct="1">
                  <a:lnSpc>
                    <a:spcPts val="4000"/>
                  </a:lnSpc>
                </a:pPr>
                <a:r>
                  <a:rPr lang="zh-CN" altLang="en-US" sz="2200" dirty="0">
                    <a:solidFill>
                      <a:srgbClr val="000000"/>
                    </a:solidFill>
                    <a:latin typeface="+mn-ea"/>
                    <a:ea typeface="+mn-ea"/>
                  </a:rPr>
                  <a:t>        目标利润</a:t>
                </a:r>
                <a:r>
                  <a:rPr lang="en-US" altLang="zh-CN" sz="2200" dirty="0">
                    <a:solidFill>
                      <a:srgbClr val="000000"/>
                    </a:solidFill>
                    <a:latin typeface="+mn-ea"/>
                    <a:ea typeface="+mn-ea"/>
                  </a:rPr>
                  <a:t>=</a:t>
                </a:r>
                <a:r>
                  <a:rPr lang="zh-CN" altLang="en-US" sz="2200" dirty="0">
                    <a:solidFill>
                      <a:srgbClr val="000000"/>
                    </a:solidFill>
                    <a:latin typeface="+mn-ea"/>
                    <a:ea typeface="+mn-ea"/>
                  </a:rPr>
                  <a:t>预测期产品预计销售收入</a:t>
                </a:r>
                <a:r>
                  <a:rPr lang="en-US" altLang="zh-CN" sz="2200" dirty="0">
                    <a:solidFill>
                      <a:srgbClr val="000000"/>
                    </a:solidFill>
                    <a:latin typeface="+mn-ea"/>
                    <a:ea typeface="+mn-ea"/>
                  </a:rPr>
                  <a:t>×</a:t>
                </a:r>
                <a:r>
                  <a:rPr lang="zh-CN" altLang="en-US" sz="2200" dirty="0">
                    <a:solidFill>
                      <a:srgbClr val="000000"/>
                    </a:solidFill>
                    <a:latin typeface="+mn-ea"/>
                    <a:ea typeface="+mn-ea"/>
                  </a:rPr>
                  <a:t>销售利润率</a:t>
                </a:r>
                <a:endParaRPr lang="zh-CN" altLang="en-US" sz="2400" dirty="0">
                  <a:solidFill>
                    <a:srgbClr val="000000"/>
                  </a:solidFill>
                  <a:latin typeface="+mn-ea"/>
                  <a:ea typeface="+mn-ea"/>
                </a:endParaRPr>
              </a:p>
            </p:txBody>
          </p:sp>
        </p:grpSp>
        <p:grpSp>
          <p:nvGrpSpPr>
            <p:cNvPr id="21" name="组合 30"/>
            <p:cNvGrpSpPr>
              <a:grpSpLocks/>
            </p:cNvGrpSpPr>
            <p:nvPr/>
          </p:nvGrpSpPr>
          <p:grpSpPr bwMode="auto">
            <a:xfrm>
              <a:off x="4319085" y="1628800"/>
              <a:ext cx="2899508" cy="819733"/>
              <a:chOff x="1976289" y="2622054"/>
              <a:chExt cx="2355850" cy="425450"/>
            </a:xfrm>
          </p:grpSpPr>
          <p:sp>
            <p:nvSpPr>
              <p:cNvPr id="22" name="AutoShape 4"/>
              <p:cNvSpPr>
                <a:spLocks noChangeArrowheads="1"/>
              </p:cNvSpPr>
              <p:nvPr/>
            </p:nvSpPr>
            <p:spPr bwMode="gray">
              <a:xfrm>
                <a:off x="1976289" y="2622054"/>
                <a:ext cx="2355850"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23" name="Text Box 5"/>
              <p:cNvSpPr txBox="1">
                <a:spLocks noChangeArrowheads="1"/>
              </p:cNvSpPr>
              <p:nvPr/>
            </p:nvSpPr>
            <p:spPr bwMode="white">
              <a:xfrm>
                <a:off x="2003277" y="2728837"/>
                <a:ext cx="2305050" cy="27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800" b="0" dirty="0">
                    <a:solidFill>
                      <a:srgbClr val="FFFFFF"/>
                    </a:solidFill>
                    <a:latin typeface="华文行楷" pitchFamily="2" charset="-122"/>
                    <a:ea typeface="华文行楷" pitchFamily="2" charset="-122"/>
                  </a:rPr>
                  <a:t>销售利润率法</a:t>
                </a:r>
              </a:p>
            </p:txBody>
          </p:sp>
        </p:grpSp>
      </p:grpSp>
      <p:grpSp>
        <p:nvGrpSpPr>
          <p:cNvPr id="29" name="组合 28">
            <a:extLst>
              <a:ext uri="{FF2B5EF4-FFF2-40B4-BE49-F238E27FC236}">
                <a16:creationId xmlns:a16="http://schemas.microsoft.com/office/drawing/2014/main" id="{BA8A21AA-7232-4325-8AA6-9DC55F4B8334}"/>
              </a:ext>
            </a:extLst>
          </p:cNvPr>
          <p:cNvGrpSpPr/>
          <p:nvPr/>
        </p:nvGrpSpPr>
        <p:grpSpPr>
          <a:xfrm>
            <a:off x="191345" y="92845"/>
            <a:ext cx="4127740" cy="613803"/>
            <a:chOff x="1271464" y="2420888"/>
            <a:chExt cx="4392488" cy="613803"/>
          </a:xfrm>
        </p:grpSpPr>
        <p:sp>
          <p:nvSpPr>
            <p:cNvPr id="30" name="矩形 2">
              <a:extLst>
                <a:ext uri="{FF2B5EF4-FFF2-40B4-BE49-F238E27FC236}">
                  <a16:creationId xmlns:a16="http://schemas.microsoft.com/office/drawing/2014/main" id="{1B80695E-627F-4684-A53C-70145D6887C7}"/>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31" name="TextBox 9">
              <a:extLst>
                <a:ext uri="{FF2B5EF4-FFF2-40B4-BE49-F238E27FC236}">
                  <a16:creationId xmlns:a16="http://schemas.microsoft.com/office/drawing/2014/main" id="{EE9222CE-EEB3-4F1D-BBE0-DA041DA90C14}"/>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3255617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91345" y="92845"/>
            <a:ext cx="4059473" cy="613803"/>
            <a:chOff x="1271464" y="2420888"/>
            <a:chExt cx="439248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237070"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销售预测</a:t>
              </a:r>
            </a:p>
          </p:txBody>
        </p:sp>
      </p:grpSp>
      <p:grpSp>
        <p:nvGrpSpPr>
          <p:cNvPr id="13" name="组合 12"/>
          <p:cNvGrpSpPr>
            <a:grpSpLocks/>
          </p:cNvGrpSpPr>
          <p:nvPr/>
        </p:nvGrpSpPr>
        <p:grpSpPr bwMode="auto">
          <a:xfrm>
            <a:off x="47328" y="764704"/>
            <a:ext cx="4331254" cy="822325"/>
            <a:chOff x="11113" y="950913"/>
            <a:chExt cx="5445943" cy="822325"/>
          </a:xfrm>
        </p:grpSpPr>
        <p:pic>
          <p:nvPicPr>
            <p:cNvPr id="14"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一、销售预测的意义</a:t>
              </a:r>
            </a:p>
          </p:txBody>
        </p:sp>
      </p:grpSp>
      <p:grpSp>
        <p:nvGrpSpPr>
          <p:cNvPr id="2" name="组合 1"/>
          <p:cNvGrpSpPr/>
          <p:nvPr/>
        </p:nvGrpSpPr>
        <p:grpSpPr>
          <a:xfrm>
            <a:off x="1055440" y="1628800"/>
            <a:ext cx="9937103" cy="2941258"/>
            <a:chOff x="1055440" y="1628800"/>
            <a:chExt cx="9937103" cy="2941258"/>
          </a:xfrm>
        </p:grpSpPr>
        <p:grpSp>
          <p:nvGrpSpPr>
            <p:cNvPr id="19" name="组合 31"/>
            <p:cNvGrpSpPr>
              <a:grpSpLocks/>
            </p:cNvGrpSpPr>
            <p:nvPr/>
          </p:nvGrpSpPr>
          <p:grpSpPr bwMode="auto">
            <a:xfrm>
              <a:off x="1055440" y="2163691"/>
              <a:ext cx="9937103" cy="2406367"/>
              <a:chOff x="267520" y="3789038"/>
              <a:chExt cx="5310799" cy="2990095"/>
            </a:xfrm>
          </p:grpSpPr>
          <p:sp>
            <p:nvSpPr>
              <p:cNvPr id="20" name="AutoShape 2"/>
              <p:cNvSpPr>
                <a:spLocks noChangeArrowheads="1"/>
              </p:cNvSpPr>
              <p:nvPr/>
            </p:nvSpPr>
            <p:spPr bwMode="ltGray">
              <a:xfrm>
                <a:off x="267520" y="3789038"/>
                <a:ext cx="5310799" cy="2990095"/>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21" name="Rectangle 6"/>
              <p:cNvSpPr>
                <a:spLocks noChangeArrowheads="1"/>
              </p:cNvSpPr>
              <p:nvPr/>
            </p:nvSpPr>
            <p:spPr bwMode="black">
              <a:xfrm>
                <a:off x="267520" y="4028403"/>
                <a:ext cx="5256584" cy="220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1" hangingPunct="1">
                  <a:lnSpc>
                    <a:spcPts val="4000"/>
                  </a:lnSpc>
                </a:pPr>
                <a:r>
                  <a:rPr lang="zh-CN" altLang="en-US" sz="2200" b="0" dirty="0">
                    <a:solidFill>
                      <a:srgbClr val="000000"/>
                    </a:solidFill>
                    <a:latin typeface="Arial" charset="0"/>
                    <a:ea typeface="楷体_GB2312" pitchFamily="49" charset="-122"/>
                  </a:rPr>
                  <a:t>        </a:t>
                </a:r>
                <a:r>
                  <a:rPr lang="zh-CN" altLang="en-US" sz="2400" dirty="0">
                    <a:solidFill>
                      <a:srgbClr val="000000"/>
                    </a:solidFill>
                    <a:latin typeface="黑体" pitchFamily="2" charset="-122"/>
                    <a:ea typeface="黑体" pitchFamily="2" charset="-122"/>
                  </a:rPr>
                  <a:t>销售预测是指根据市场调查所取得的资料，根据产品的市场占有率和市场发展潜力，对特定产品的未来销售量及变化趋势所做的判断。</a:t>
                </a:r>
                <a:endParaRPr lang="en-US" altLang="zh-CN" sz="2400" dirty="0">
                  <a:solidFill>
                    <a:srgbClr val="000000"/>
                  </a:solidFill>
                  <a:latin typeface="黑体" pitchFamily="2" charset="-122"/>
                  <a:ea typeface="黑体" pitchFamily="2" charset="-122"/>
                </a:endParaRPr>
              </a:p>
              <a:p>
                <a:pPr eaLnBrk="1" hangingPunct="1">
                  <a:lnSpc>
                    <a:spcPts val="4000"/>
                  </a:lnSpc>
                </a:pPr>
                <a:r>
                  <a:rPr lang="en-US" altLang="zh-CN" sz="2400" dirty="0">
                    <a:solidFill>
                      <a:srgbClr val="000000"/>
                    </a:solidFill>
                    <a:latin typeface="黑体" pitchFamily="2" charset="-122"/>
                    <a:ea typeface="黑体" pitchFamily="2" charset="-122"/>
                  </a:rPr>
                  <a:t>    </a:t>
                </a:r>
                <a:r>
                  <a:rPr lang="zh-CN" altLang="en-US" sz="2400" dirty="0">
                    <a:solidFill>
                      <a:srgbClr val="000000"/>
                    </a:solidFill>
                    <a:latin typeface="黑体" pitchFamily="2" charset="-122"/>
                    <a:ea typeface="黑体" pitchFamily="2" charset="-122"/>
                  </a:rPr>
                  <a:t>销售预测对于指导利润预测、成本预测、资金需用量预测，对于生产计划与组织，都有重要的作用。</a:t>
                </a:r>
                <a:endParaRPr lang="en-US" altLang="zh-CN" sz="2400" dirty="0">
                  <a:solidFill>
                    <a:srgbClr val="000000"/>
                  </a:solidFill>
                  <a:latin typeface="黑体" pitchFamily="2" charset="-122"/>
                  <a:ea typeface="黑体" pitchFamily="2" charset="-122"/>
                </a:endParaRPr>
              </a:p>
              <a:p>
                <a:pPr eaLnBrk="1" hangingPunct="1">
                  <a:lnSpc>
                    <a:spcPts val="4000"/>
                  </a:lnSpc>
                </a:pPr>
                <a:r>
                  <a:rPr lang="en-US" altLang="zh-CN" sz="2400" dirty="0">
                    <a:solidFill>
                      <a:srgbClr val="000000"/>
                    </a:solidFill>
                    <a:latin typeface="黑体" pitchFamily="2" charset="-122"/>
                    <a:ea typeface="黑体" pitchFamily="2" charset="-122"/>
                  </a:rPr>
                  <a:t> </a:t>
                </a:r>
                <a:endParaRPr lang="zh-CN" altLang="en-US" sz="2400" dirty="0">
                  <a:solidFill>
                    <a:srgbClr val="000000"/>
                  </a:solidFill>
                  <a:latin typeface="黑体" pitchFamily="2" charset="-122"/>
                  <a:ea typeface="黑体" pitchFamily="2" charset="-122"/>
                </a:endParaRPr>
              </a:p>
            </p:txBody>
          </p:sp>
        </p:grpSp>
        <p:grpSp>
          <p:nvGrpSpPr>
            <p:cNvPr id="22" name="组合 30"/>
            <p:cNvGrpSpPr>
              <a:grpSpLocks/>
            </p:cNvGrpSpPr>
            <p:nvPr/>
          </p:nvGrpSpPr>
          <p:grpSpPr bwMode="auto">
            <a:xfrm>
              <a:off x="4319085" y="1628800"/>
              <a:ext cx="2899508" cy="819733"/>
              <a:chOff x="1976289" y="2622054"/>
              <a:chExt cx="2355850" cy="425450"/>
            </a:xfrm>
          </p:grpSpPr>
          <p:sp>
            <p:nvSpPr>
              <p:cNvPr id="23" name="AutoShape 4"/>
              <p:cNvSpPr>
                <a:spLocks noChangeArrowheads="1"/>
              </p:cNvSpPr>
              <p:nvPr/>
            </p:nvSpPr>
            <p:spPr bwMode="gray">
              <a:xfrm>
                <a:off x="1976289" y="2622054"/>
                <a:ext cx="2355850"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24" name="Text Box 5"/>
              <p:cNvSpPr txBox="1">
                <a:spLocks noChangeArrowheads="1"/>
              </p:cNvSpPr>
              <p:nvPr/>
            </p:nvSpPr>
            <p:spPr bwMode="white">
              <a:xfrm>
                <a:off x="2003277" y="2728837"/>
                <a:ext cx="2305050" cy="27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800" b="0" dirty="0">
                    <a:solidFill>
                      <a:srgbClr val="FFFFFF"/>
                    </a:solidFill>
                    <a:latin typeface="华文行楷" pitchFamily="2" charset="-122"/>
                    <a:ea typeface="华文行楷" pitchFamily="2" charset="-122"/>
                  </a:rPr>
                  <a:t>销售预测的意义</a:t>
                </a:r>
              </a:p>
            </p:txBody>
          </p:sp>
        </p:grpSp>
      </p:grpSp>
      <p:grpSp>
        <p:nvGrpSpPr>
          <p:cNvPr id="25" name="组合 31"/>
          <p:cNvGrpSpPr>
            <a:grpSpLocks/>
          </p:cNvGrpSpPr>
          <p:nvPr/>
        </p:nvGrpSpPr>
        <p:grpSpPr bwMode="auto">
          <a:xfrm>
            <a:off x="1055440" y="4797152"/>
            <a:ext cx="9937103" cy="1720208"/>
            <a:chOff x="267520" y="3789038"/>
            <a:chExt cx="5310799" cy="2990095"/>
          </a:xfrm>
        </p:grpSpPr>
        <p:sp>
          <p:nvSpPr>
            <p:cNvPr id="26" name="AutoShape 2"/>
            <p:cNvSpPr>
              <a:spLocks noChangeArrowheads="1"/>
            </p:cNvSpPr>
            <p:nvPr/>
          </p:nvSpPr>
          <p:spPr bwMode="ltGray">
            <a:xfrm>
              <a:off x="267520" y="3789038"/>
              <a:ext cx="5310799" cy="2990095"/>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27" name="Rectangle 6"/>
            <p:cNvSpPr>
              <a:spLocks noChangeArrowheads="1"/>
            </p:cNvSpPr>
            <p:nvPr/>
          </p:nvSpPr>
          <p:spPr bwMode="black">
            <a:xfrm>
              <a:off x="267520" y="4028403"/>
              <a:ext cx="5256584" cy="2251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1" hangingPunct="1">
                <a:lnSpc>
                  <a:spcPts val="4000"/>
                </a:lnSpc>
              </a:pPr>
              <a:r>
                <a:rPr lang="zh-CN" altLang="en-US" sz="2200" b="0" dirty="0">
                  <a:solidFill>
                    <a:srgbClr val="000000"/>
                  </a:solidFill>
                  <a:latin typeface="Arial" charset="0"/>
                  <a:ea typeface="楷体_GB2312" pitchFamily="49" charset="-122"/>
                </a:rPr>
                <a:t>　</a:t>
              </a:r>
              <a:r>
                <a:rPr lang="zh-CN" altLang="en-US" sz="2200" dirty="0">
                  <a:solidFill>
                    <a:srgbClr val="000000"/>
                  </a:solidFill>
                  <a:latin typeface="Arial" charset="0"/>
                  <a:ea typeface="楷体_GB2312" pitchFamily="49" charset="-122"/>
                </a:rPr>
                <a:t>　</a:t>
              </a:r>
              <a:r>
                <a:rPr lang="zh-CN" altLang="en-US" sz="2400" dirty="0">
                  <a:solidFill>
                    <a:srgbClr val="000000"/>
                  </a:solidFill>
                  <a:latin typeface="黑体" pitchFamily="2" charset="-122"/>
                  <a:ea typeface="黑体" pitchFamily="2" charset="-122"/>
                </a:rPr>
                <a:t>影响销售预测的因素很多，包括国民经济的发展规模及速度、国家有关政策法规制度的变化、人口增长的速度、社会的消费水平、相关产品销售量的变化等因素。</a:t>
              </a:r>
            </a:p>
          </p:txBody>
        </p:sp>
      </p:grpSp>
    </p:spTree>
    <p:extLst>
      <p:ext uri="{BB962C8B-B14F-4D97-AF65-F5344CB8AC3E}">
        <p14:creationId xmlns:p14="http://schemas.microsoft.com/office/powerpoint/2010/main" val="498308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a:grpSpLocks/>
          </p:cNvGrpSpPr>
          <p:nvPr/>
        </p:nvGrpSpPr>
        <p:grpSpPr bwMode="auto">
          <a:xfrm>
            <a:off x="47328" y="764704"/>
            <a:ext cx="4331254" cy="822325"/>
            <a:chOff x="11113" y="950913"/>
            <a:chExt cx="5445943" cy="822325"/>
          </a:xfrm>
        </p:grpSpPr>
        <p:pic>
          <p:nvPicPr>
            <p:cNvPr id="15"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二、利润预测的方法</a:t>
              </a:r>
            </a:p>
          </p:txBody>
        </p:sp>
      </p:grpSp>
      <p:grpSp>
        <p:nvGrpSpPr>
          <p:cNvPr id="18" name="组合 11"/>
          <p:cNvGrpSpPr>
            <a:grpSpLocks/>
          </p:cNvGrpSpPr>
          <p:nvPr/>
        </p:nvGrpSpPr>
        <p:grpSpPr bwMode="auto">
          <a:xfrm>
            <a:off x="578024" y="2427507"/>
            <a:ext cx="10738542" cy="2153619"/>
            <a:chOff x="206116" y="3463959"/>
            <a:chExt cx="5904656" cy="2054460"/>
          </a:xfrm>
        </p:grpSpPr>
        <p:sp>
          <p:nvSpPr>
            <p:cNvPr id="19" name="AutoShape 2"/>
            <p:cNvSpPr>
              <a:spLocks noChangeArrowheads="1"/>
            </p:cNvSpPr>
            <p:nvPr/>
          </p:nvSpPr>
          <p:spPr bwMode="gray">
            <a:xfrm>
              <a:off x="206116" y="3463959"/>
              <a:ext cx="5904656" cy="2054460"/>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20" name="Rectangle 4"/>
            <p:cNvSpPr>
              <a:spLocks noChangeArrowheads="1"/>
            </p:cNvSpPr>
            <p:nvPr/>
          </p:nvSpPr>
          <p:spPr bwMode="auto">
            <a:xfrm>
              <a:off x="250867" y="3871908"/>
              <a:ext cx="5840116" cy="1056981"/>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wrap="square" anchor="ctr">
              <a:spAutoFit/>
            </a:bodyPr>
            <a:lstStyle/>
            <a:p>
              <a:pPr eaLnBrk="1" hangingPunct="1">
                <a:lnSpc>
                  <a:spcPct val="150000"/>
                </a:lnSpc>
                <a:defRPr/>
              </a:pPr>
              <a:r>
                <a:rPr lang="zh-CN" altLang="en-US" sz="2200" b="0" dirty="0">
                  <a:solidFill>
                    <a:srgbClr val="000000"/>
                  </a:solidFill>
                  <a:latin typeface="Times New Roman" pitchFamily="18" charset="0"/>
                  <a:cs typeface="Times New Roman" pitchFamily="18" charset="0"/>
                </a:rPr>
                <a:t>　</a:t>
              </a:r>
              <a:r>
                <a:rPr lang="zh-CN" altLang="en-US" sz="2200" dirty="0">
                  <a:solidFill>
                    <a:srgbClr val="000000"/>
                  </a:solidFill>
                  <a:latin typeface="Times New Roman" pitchFamily="18" charset="0"/>
                  <a:cs typeface="Times New Roman" pitchFamily="18" charset="0"/>
                </a:rPr>
                <a:t>　   威盛公司</a:t>
              </a:r>
              <a:r>
                <a:rPr lang="en-US" altLang="zh-CN" sz="2200" dirty="0">
                  <a:solidFill>
                    <a:srgbClr val="000000"/>
                  </a:solidFill>
                  <a:latin typeface="Times New Roman" pitchFamily="18" charset="0"/>
                  <a:cs typeface="Times New Roman" pitchFamily="18" charset="0"/>
                </a:rPr>
                <a:t>2021</a:t>
              </a:r>
              <a:r>
                <a:rPr lang="zh-CN" altLang="en-US" sz="2200" dirty="0">
                  <a:solidFill>
                    <a:srgbClr val="000000"/>
                  </a:solidFill>
                  <a:latin typeface="Times New Roman" pitchFamily="18" charset="0"/>
                  <a:cs typeface="Times New Roman" pitchFamily="18" charset="0"/>
                </a:rPr>
                <a:t>年销售收入为</a:t>
              </a:r>
              <a:r>
                <a:rPr lang="en-US" altLang="zh-CN" sz="2200" dirty="0">
                  <a:solidFill>
                    <a:srgbClr val="000000"/>
                  </a:solidFill>
                  <a:latin typeface="Times New Roman" pitchFamily="18" charset="0"/>
                  <a:cs typeface="Times New Roman" pitchFamily="18" charset="0"/>
                </a:rPr>
                <a:t>38 000</a:t>
              </a:r>
              <a:r>
                <a:rPr lang="zh-CN" altLang="en-US" sz="2200" dirty="0">
                  <a:solidFill>
                    <a:srgbClr val="000000"/>
                  </a:solidFill>
                  <a:latin typeface="Times New Roman" pitchFamily="18" charset="0"/>
                  <a:cs typeface="Times New Roman" pitchFamily="18" charset="0"/>
                </a:rPr>
                <a:t>万元，净利</a:t>
              </a:r>
              <a:r>
                <a:rPr lang="en-US" altLang="zh-CN" sz="2200" dirty="0">
                  <a:solidFill>
                    <a:srgbClr val="000000"/>
                  </a:solidFill>
                  <a:latin typeface="Times New Roman" pitchFamily="18" charset="0"/>
                  <a:cs typeface="Times New Roman" pitchFamily="18" charset="0"/>
                </a:rPr>
                <a:t>4 940</a:t>
              </a:r>
              <a:r>
                <a:rPr lang="zh-CN" altLang="en-US" sz="2200" dirty="0">
                  <a:solidFill>
                    <a:srgbClr val="000000"/>
                  </a:solidFill>
                  <a:latin typeface="Times New Roman" pitchFamily="18" charset="0"/>
                  <a:cs typeface="Times New Roman" pitchFamily="18" charset="0"/>
                </a:rPr>
                <a:t>万元。</a:t>
              </a:r>
              <a:r>
                <a:rPr lang="en-US" altLang="zh-CN" sz="2200" dirty="0">
                  <a:solidFill>
                    <a:srgbClr val="000000"/>
                  </a:solidFill>
                  <a:latin typeface="Times New Roman" pitchFamily="18" charset="0"/>
                  <a:cs typeface="Times New Roman" pitchFamily="18" charset="0"/>
                </a:rPr>
                <a:t>2022</a:t>
              </a:r>
              <a:r>
                <a:rPr lang="zh-CN" altLang="en-US" sz="2200" dirty="0">
                  <a:solidFill>
                    <a:srgbClr val="000000"/>
                  </a:solidFill>
                  <a:latin typeface="Times New Roman" pitchFamily="18" charset="0"/>
                  <a:cs typeface="Times New Roman" pitchFamily="18" charset="0"/>
                </a:rPr>
                <a:t>年预计销售收入</a:t>
              </a:r>
              <a:r>
                <a:rPr lang="en-US" altLang="zh-CN" sz="2200" dirty="0">
                  <a:solidFill>
                    <a:srgbClr val="000000"/>
                  </a:solidFill>
                  <a:latin typeface="Times New Roman" pitchFamily="18" charset="0"/>
                  <a:cs typeface="Times New Roman" pitchFamily="18" charset="0"/>
                </a:rPr>
                <a:t>42 500</a:t>
              </a:r>
              <a:r>
                <a:rPr lang="zh-CN" altLang="en-US" sz="2200" dirty="0">
                  <a:solidFill>
                    <a:srgbClr val="000000"/>
                  </a:solidFill>
                  <a:latin typeface="Times New Roman" pitchFamily="18" charset="0"/>
                  <a:cs typeface="Times New Roman" pitchFamily="18" charset="0"/>
                </a:rPr>
                <a:t>万元，请预测威盛公司</a:t>
              </a:r>
              <a:r>
                <a:rPr lang="en-US" altLang="zh-CN" sz="2200" dirty="0">
                  <a:solidFill>
                    <a:srgbClr val="000000"/>
                  </a:solidFill>
                  <a:latin typeface="Times New Roman" pitchFamily="18" charset="0"/>
                  <a:cs typeface="Times New Roman" pitchFamily="18" charset="0"/>
                </a:rPr>
                <a:t>2022</a:t>
              </a:r>
              <a:r>
                <a:rPr lang="zh-CN" altLang="en-US" sz="2200" dirty="0">
                  <a:solidFill>
                    <a:srgbClr val="000000"/>
                  </a:solidFill>
                  <a:latin typeface="Times New Roman" pitchFamily="18" charset="0"/>
                  <a:cs typeface="Times New Roman" pitchFamily="18" charset="0"/>
                </a:rPr>
                <a:t>年的利润为多少（采用销售利润率法）？</a:t>
              </a:r>
              <a:endParaRPr lang="en-US" sz="2200" dirty="0">
                <a:solidFill>
                  <a:srgbClr val="000000"/>
                </a:solidFill>
                <a:latin typeface="Times New Roman" pitchFamily="18" charset="0"/>
                <a:cs typeface="Times New Roman" pitchFamily="18" charset="0"/>
              </a:endParaRPr>
            </a:p>
          </p:txBody>
        </p:sp>
      </p:grpSp>
      <p:grpSp>
        <p:nvGrpSpPr>
          <p:cNvPr id="24" name="组合 23">
            <a:extLst>
              <a:ext uri="{FF2B5EF4-FFF2-40B4-BE49-F238E27FC236}">
                <a16:creationId xmlns:a16="http://schemas.microsoft.com/office/drawing/2014/main" id="{1E5B73E9-AF6B-4247-AD64-8263428842A5}"/>
              </a:ext>
            </a:extLst>
          </p:cNvPr>
          <p:cNvGrpSpPr/>
          <p:nvPr/>
        </p:nvGrpSpPr>
        <p:grpSpPr>
          <a:xfrm>
            <a:off x="191345" y="92845"/>
            <a:ext cx="4127740" cy="613803"/>
            <a:chOff x="1271464" y="2420888"/>
            <a:chExt cx="4392488" cy="613803"/>
          </a:xfrm>
        </p:grpSpPr>
        <p:sp>
          <p:nvSpPr>
            <p:cNvPr id="25" name="矩形 2">
              <a:extLst>
                <a:ext uri="{FF2B5EF4-FFF2-40B4-BE49-F238E27FC236}">
                  <a16:creationId xmlns:a16="http://schemas.microsoft.com/office/drawing/2014/main" id="{829564B6-8C81-43E8-B95D-0F99A8E472CA}"/>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6" name="TextBox 9">
              <a:extLst>
                <a:ext uri="{FF2B5EF4-FFF2-40B4-BE49-F238E27FC236}">
                  <a16:creationId xmlns:a16="http://schemas.microsoft.com/office/drawing/2014/main" id="{2E6D2693-175E-49E5-81B4-3CEDDAD6B214}"/>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428105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strips(down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a:grpSpLocks/>
          </p:cNvGrpSpPr>
          <p:nvPr/>
        </p:nvGrpSpPr>
        <p:grpSpPr bwMode="auto">
          <a:xfrm>
            <a:off x="47328" y="764704"/>
            <a:ext cx="4331254" cy="822325"/>
            <a:chOff x="11113" y="950913"/>
            <a:chExt cx="5445943" cy="822325"/>
          </a:xfrm>
        </p:grpSpPr>
        <p:pic>
          <p:nvPicPr>
            <p:cNvPr id="15"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二、利润预测的方法</a:t>
              </a:r>
            </a:p>
          </p:txBody>
        </p:sp>
      </p:grpSp>
      <p:grpSp>
        <p:nvGrpSpPr>
          <p:cNvPr id="24" name="组合 23"/>
          <p:cNvGrpSpPr/>
          <p:nvPr/>
        </p:nvGrpSpPr>
        <p:grpSpPr>
          <a:xfrm>
            <a:off x="1004718" y="2637492"/>
            <a:ext cx="9937103" cy="2696949"/>
            <a:chOff x="1055440" y="1628800"/>
            <a:chExt cx="9937103" cy="3456385"/>
          </a:xfrm>
        </p:grpSpPr>
        <p:grpSp>
          <p:nvGrpSpPr>
            <p:cNvPr id="25" name="组合 31"/>
            <p:cNvGrpSpPr>
              <a:grpSpLocks/>
            </p:cNvGrpSpPr>
            <p:nvPr/>
          </p:nvGrpSpPr>
          <p:grpSpPr bwMode="auto">
            <a:xfrm>
              <a:off x="1055440" y="2163691"/>
              <a:ext cx="9937103" cy="2921494"/>
              <a:chOff x="267520" y="3789038"/>
              <a:chExt cx="5310799" cy="3630179"/>
            </a:xfrm>
          </p:grpSpPr>
          <p:sp>
            <p:nvSpPr>
              <p:cNvPr id="29" name="AutoShape 2"/>
              <p:cNvSpPr>
                <a:spLocks noChangeArrowheads="1"/>
              </p:cNvSpPr>
              <p:nvPr/>
            </p:nvSpPr>
            <p:spPr bwMode="ltGray">
              <a:xfrm>
                <a:off x="267520" y="3789038"/>
                <a:ext cx="5310799" cy="3630179"/>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30" name="Rectangle 6"/>
              <p:cNvSpPr>
                <a:spLocks noChangeArrowheads="1"/>
              </p:cNvSpPr>
              <p:nvPr/>
            </p:nvSpPr>
            <p:spPr bwMode="black">
              <a:xfrm>
                <a:off x="267520" y="4407362"/>
                <a:ext cx="5256584" cy="1683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lvl="0" eaLnBrk="1" hangingPunct="1">
                  <a:lnSpc>
                    <a:spcPts val="4000"/>
                  </a:lnSpc>
                </a:pPr>
                <a:r>
                  <a:rPr lang="en-US" altLang="zh-CN" sz="2200" dirty="0">
                    <a:solidFill>
                      <a:srgbClr val="000000"/>
                    </a:solidFill>
                    <a:latin typeface="+mn-ea"/>
                    <a:ea typeface="+mn-ea"/>
                  </a:rPr>
                  <a:t>         </a:t>
                </a:r>
                <a:r>
                  <a:rPr lang="zh-CN" altLang="en-US" sz="2200" dirty="0">
                    <a:solidFill>
                      <a:srgbClr val="000000"/>
                    </a:solidFill>
                    <a:latin typeface="+mn-ea"/>
                    <a:ea typeface="+mn-ea"/>
                  </a:rPr>
                  <a:t>目标利润</a:t>
                </a:r>
                <a:r>
                  <a:rPr lang="en-US" altLang="zh-CN" sz="2200" dirty="0">
                    <a:solidFill>
                      <a:srgbClr val="000000"/>
                    </a:solidFill>
                    <a:latin typeface="+mn-ea"/>
                    <a:ea typeface="+mn-ea"/>
                  </a:rPr>
                  <a:t>=</a:t>
                </a:r>
                <a:r>
                  <a:rPr lang="zh-CN" altLang="en-US" sz="2200" dirty="0">
                    <a:solidFill>
                      <a:srgbClr val="000000"/>
                    </a:solidFill>
                    <a:latin typeface="+mn-ea"/>
                    <a:ea typeface="+mn-ea"/>
                  </a:rPr>
                  <a:t>预测期产品预计销售收入*销售利润率</a:t>
                </a:r>
                <a:endParaRPr lang="en-US" altLang="zh-CN" sz="2200" dirty="0">
                  <a:solidFill>
                    <a:srgbClr val="000000"/>
                  </a:solidFill>
                  <a:latin typeface="+mn-ea"/>
                  <a:ea typeface="+mn-ea"/>
                </a:endParaRPr>
              </a:p>
              <a:p>
                <a:pPr lvl="0" eaLnBrk="1" hangingPunct="1">
                  <a:lnSpc>
                    <a:spcPts val="4000"/>
                  </a:lnSpc>
                </a:pPr>
                <a:r>
                  <a:rPr lang="en-US" altLang="zh-CN" sz="2200" dirty="0">
                    <a:solidFill>
                      <a:srgbClr val="000000"/>
                    </a:solidFill>
                    <a:latin typeface="+mn-ea"/>
                    <a:ea typeface="+mn-ea"/>
                  </a:rPr>
                  <a:t>                      =42 500×</a:t>
                </a:r>
                <a:r>
                  <a:rPr lang="zh-CN" altLang="en-US" sz="2200" dirty="0">
                    <a:solidFill>
                      <a:srgbClr val="000000"/>
                    </a:solidFill>
                    <a:latin typeface="+mn-ea"/>
                    <a:ea typeface="+mn-ea"/>
                  </a:rPr>
                  <a:t>（</a:t>
                </a:r>
                <a:r>
                  <a:rPr lang="en-US" altLang="zh-CN" sz="2200" dirty="0">
                    <a:solidFill>
                      <a:srgbClr val="000000"/>
                    </a:solidFill>
                    <a:latin typeface="+mn-ea"/>
                    <a:ea typeface="+mn-ea"/>
                  </a:rPr>
                  <a:t>4 940/38 000</a:t>
                </a:r>
                <a:r>
                  <a:rPr lang="zh-CN" altLang="en-US" sz="2200" dirty="0">
                    <a:solidFill>
                      <a:srgbClr val="000000"/>
                    </a:solidFill>
                    <a:latin typeface="+mn-ea"/>
                    <a:ea typeface="+mn-ea"/>
                  </a:rPr>
                  <a:t>）</a:t>
                </a:r>
                <a:r>
                  <a:rPr lang="en-US" altLang="zh-CN" sz="2200" dirty="0">
                    <a:solidFill>
                      <a:srgbClr val="000000"/>
                    </a:solidFill>
                    <a:latin typeface="+mn-ea"/>
                    <a:ea typeface="+mn-ea"/>
                  </a:rPr>
                  <a:t>=55 250</a:t>
                </a:r>
                <a:r>
                  <a:rPr lang="zh-CN" altLang="en-US" sz="2200" dirty="0">
                    <a:solidFill>
                      <a:srgbClr val="000000"/>
                    </a:solidFill>
                    <a:latin typeface="+mn-ea"/>
                    <a:ea typeface="+mn-ea"/>
                  </a:rPr>
                  <a:t>万元</a:t>
                </a:r>
                <a:endParaRPr lang="zh-CN" altLang="en-US" sz="2400" dirty="0">
                  <a:solidFill>
                    <a:srgbClr val="000000"/>
                  </a:solidFill>
                  <a:latin typeface="+mn-ea"/>
                  <a:ea typeface="+mn-ea"/>
                </a:endParaRPr>
              </a:p>
            </p:txBody>
          </p:sp>
        </p:grpSp>
        <p:grpSp>
          <p:nvGrpSpPr>
            <p:cNvPr id="26" name="组合 30"/>
            <p:cNvGrpSpPr>
              <a:grpSpLocks/>
            </p:cNvGrpSpPr>
            <p:nvPr/>
          </p:nvGrpSpPr>
          <p:grpSpPr bwMode="auto">
            <a:xfrm>
              <a:off x="4319085" y="1628800"/>
              <a:ext cx="2899508" cy="819733"/>
              <a:chOff x="1976289" y="2622054"/>
              <a:chExt cx="2355850" cy="425450"/>
            </a:xfrm>
          </p:grpSpPr>
          <p:sp>
            <p:nvSpPr>
              <p:cNvPr id="27" name="AutoShape 4"/>
              <p:cNvSpPr>
                <a:spLocks noChangeArrowheads="1"/>
              </p:cNvSpPr>
              <p:nvPr/>
            </p:nvSpPr>
            <p:spPr bwMode="gray">
              <a:xfrm>
                <a:off x="1976289" y="2622054"/>
                <a:ext cx="2355850"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28" name="Text Box 5"/>
              <p:cNvSpPr txBox="1">
                <a:spLocks noChangeArrowheads="1"/>
              </p:cNvSpPr>
              <p:nvPr/>
            </p:nvSpPr>
            <p:spPr bwMode="white">
              <a:xfrm>
                <a:off x="2003277" y="2728837"/>
                <a:ext cx="2305050" cy="27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800" b="0" dirty="0">
                    <a:solidFill>
                      <a:srgbClr val="FFFFFF"/>
                    </a:solidFill>
                    <a:latin typeface="华文行楷" pitchFamily="2" charset="-122"/>
                    <a:ea typeface="华文行楷" pitchFamily="2" charset="-122"/>
                  </a:rPr>
                  <a:t>销售利润率法</a:t>
                </a:r>
              </a:p>
            </p:txBody>
          </p:sp>
        </p:grpSp>
      </p:grpSp>
      <p:grpSp>
        <p:nvGrpSpPr>
          <p:cNvPr id="18" name="组合 17">
            <a:extLst>
              <a:ext uri="{FF2B5EF4-FFF2-40B4-BE49-F238E27FC236}">
                <a16:creationId xmlns:a16="http://schemas.microsoft.com/office/drawing/2014/main" id="{2D76CAC7-E4F4-496E-B3AE-97D01EC0FF4B}"/>
              </a:ext>
            </a:extLst>
          </p:cNvPr>
          <p:cNvGrpSpPr/>
          <p:nvPr/>
        </p:nvGrpSpPr>
        <p:grpSpPr>
          <a:xfrm>
            <a:off x="191345" y="92845"/>
            <a:ext cx="4127740" cy="613803"/>
            <a:chOff x="1271464" y="2420888"/>
            <a:chExt cx="4392488" cy="613803"/>
          </a:xfrm>
        </p:grpSpPr>
        <p:sp>
          <p:nvSpPr>
            <p:cNvPr id="19" name="矩形 2">
              <a:extLst>
                <a:ext uri="{FF2B5EF4-FFF2-40B4-BE49-F238E27FC236}">
                  <a16:creationId xmlns:a16="http://schemas.microsoft.com/office/drawing/2014/main" id="{74D693B5-57FA-4CF5-8C86-E09DAF4078B3}"/>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9">
              <a:extLst>
                <a:ext uri="{FF2B5EF4-FFF2-40B4-BE49-F238E27FC236}">
                  <a16:creationId xmlns:a16="http://schemas.microsoft.com/office/drawing/2014/main" id="{B3F0332C-884D-4638-882D-C55AA3C2C1A3}"/>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1555173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a:grpSpLocks/>
          </p:cNvGrpSpPr>
          <p:nvPr/>
        </p:nvGrpSpPr>
        <p:grpSpPr bwMode="auto">
          <a:xfrm>
            <a:off x="47328" y="764704"/>
            <a:ext cx="4331254" cy="822325"/>
            <a:chOff x="11113" y="950913"/>
            <a:chExt cx="5445943" cy="822325"/>
          </a:xfrm>
        </p:grpSpPr>
        <p:pic>
          <p:nvPicPr>
            <p:cNvPr id="15"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二、利润预测的方法</a:t>
              </a:r>
            </a:p>
          </p:txBody>
        </p:sp>
      </p:grpSp>
      <p:sp>
        <p:nvSpPr>
          <p:cNvPr id="17" name="TextBox 16"/>
          <p:cNvSpPr txBox="1"/>
          <p:nvPr/>
        </p:nvSpPr>
        <p:spPr>
          <a:xfrm>
            <a:off x="265159" y="1556792"/>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3.</a:t>
            </a:r>
            <a:r>
              <a:rPr lang="zh-CN" altLang="en-US" sz="2400" dirty="0">
                <a:latin typeface="Times New Roman" pitchFamily="18" charset="0"/>
                <a:cs typeface="Times New Roman" pitchFamily="18" charset="0"/>
              </a:rPr>
              <a:t>资金利润率法</a:t>
            </a:r>
            <a:endParaRPr lang="zh-CN" sz="2400" dirty="0">
              <a:latin typeface="Times New Roman" pitchFamily="18" charset="0"/>
              <a:cs typeface="Times New Roman" pitchFamily="18" charset="0"/>
            </a:endParaRPr>
          </a:p>
        </p:txBody>
      </p:sp>
      <p:grpSp>
        <p:nvGrpSpPr>
          <p:cNvPr id="18" name="组合 17"/>
          <p:cNvGrpSpPr/>
          <p:nvPr/>
        </p:nvGrpSpPr>
        <p:grpSpPr>
          <a:xfrm>
            <a:off x="1055440" y="2142769"/>
            <a:ext cx="9937103" cy="3456385"/>
            <a:chOff x="1055440" y="1628800"/>
            <a:chExt cx="9937103" cy="3456385"/>
          </a:xfrm>
        </p:grpSpPr>
        <p:grpSp>
          <p:nvGrpSpPr>
            <p:cNvPr id="19" name="组合 31"/>
            <p:cNvGrpSpPr>
              <a:grpSpLocks/>
            </p:cNvGrpSpPr>
            <p:nvPr/>
          </p:nvGrpSpPr>
          <p:grpSpPr bwMode="auto">
            <a:xfrm>
              <a:off x="1055440" y="2163691"/>
              <a:ext cx="9937103" cy="2921494"/>
              <a:chOff x="267520" y="3789038"/>
              <a:chExt cx="5310799" cy="3630179"/>
            </a:xfrm>
          </p:grpSpPr>
          <p:sp>
            <p:nvSpPr>
              <p:cNvPr id="23" name="AutoShape 2"/>
              <p:cNvSpPr>
                <a:spLocks noChangeArrowheads="1"/>
              </p:cNvSpPr>
              <p:nvPr/>
            </p:nvSpPr>
            <p:spPr bwMode="ltGray">
              <a:xfrm>
                <a:off x="267520" y="3789038"/>
                <a:ext cx="5310799" cy="3630179"/>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24" name="Rectangle 6"/>
              <p:cNvSpPr>
                <a:spLocks noChangeArrowheads="1"/>
              </p:cNvSpPr>
              <p:nvPr/>
            </p:nvSpPr>
            <p:spPr bwMode="black">
              <a:xfrm>
                <a:off x="267520" y="4407363"/>
                <a:ext cx="5256584" cy="2026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lvl="0" eaLnBrk="1" hangingPunct="1">
                  <a:lnSpc>
                    <a:spcPts val="4000"/>
                  </a:lnSpc>
                </a:pPr>
                <a:r>
                  <a:rPr lang="zh-CN" altLang="en-US" sz="2200" dirty="0">
                    <a:solidFill>
                      <a:srgbClr val="000000"/>
                    </a:solidFill>
                    <a:latin typeface="+mn-ea"/>
                    <a:ea typeface="+mn-ea"/>
                  </a:rPr>
                  <a:t>       资金利润率法是根据企业预计资金利润率水平，结合基期实际资金的占用状况与未来计划投资额来确定目标利润的一种方法。</a:t>
                </a:r>
              </a:p>
              <a:p>
                <a:pPr lvl="0" eaLnBrk="1" hangingPunct="1">
                  <a:lnSpc>
                    <a:spcPts val="4000"/>
                  </a:lnSpc>
                </a:pPr>
                <a:r>
                  <a:rPr lang="zh-CN" altLang="en-US" sz="2200" dirty="0">
                    <a:solidFill>
                      <a:srgbClr val="000000"/>
                    </a:solidFill>
                    <a:latin typeface="+mn-ea"/>
                    <a:ea typeface="+mn-ea"/>
                  </a:rPr>
                  <a:t>       目标利润</a:t>
                </a:r>
                <a:r>
                  <a:rPr lang="en-US" altLang="zh-CN" sz="2200" dirty="0">
                    <a:solidFill>
                      <a:srgbClr val="000000"/>
                    </a:solidFill>
                    <a:latin typeface="+mn-ea"/>
                    <a:ea typeface="+mn-ea"/>
                  </a:rPr>
                  <a:t>=(</a:t>
                </a:r>
                <a:r>
                  <a:rPr lang="zh-CN" altLang="en-US" sz="2200" dirty="0">
                    <a:solidFill>
                      <a:srgbClr val="000000"/>
                    </a:solidFill>
                    <a:latin typeface="+mn-ea"/>
                    <a:ea typeface="+mn-ea"/>
                  </a:rPr>
                  <a:t>基期占用资金</a:t>
                </a:r>
                <a:r>
                  <a:rPr lang="en-US" altLang="zh-CN" sz="2200" dirty="0">
                    <a:solidFill>
                      <a:srgbClr val="000000"/>
                    </a:solidFill>
                    <a:latin typeface="+mn-ea"/>
                    <a:ea typeface="+mn-ea"/>
                  </a:rPr>
                  <a:t>+</a:t>
                </a:r>
                <a:r>
                  <a:rPr lang="zh-CN" altLang="en-US" sz="2200" dirty="0">
                    <a:solidFill>
                      <a:srgbClr val="000000"/>
                    </a:solidFill>
                    <a:latin typeface="+mn-ea"/>
                    <a:ea typeface="+mn-ea"/>
                  </a:rPr>
                  <a:t>计划投资额</a:t>
                </a:r>
                <a:r>
                  <a:rPr lang="en-US" altLang="zh-CN" sz="2200" dirty="0">
                    <a:solidFill>
                      <a:srgbClr val="000000"/>
                    </a:solidFill>
                    <a:latin typeface="+mn-ea"/>
                    <a:ea typeface="+mn-ea"/>
                  </a:rPr>
                  <a:t>)×</a:t>
                </a:r>
                <a:r>
                  <a:rPr lang="zh-CN" altLang="en-US" sz="2200" dirty="0">
                    <a:solidFill>
                      <a:srgbClr val="000000"/>
                    </a:solidFill>
                    <a:latin typeface="+mn-ea"/>
                    <a:ea typeface="+mn-ea"/>
                  </a:rPr>
                  <a:t>预计资金利润率</a:t>
                </a:r>
                <a:endParaRPr lang="zh-CN" altLang="en-US" sz="2400" dirty="0">
                  <a:solidFill>
                    <a:srgbClr val="000000"/>
                  </a:solidFill>
                  <a:latin typeface="+mn-ea"/>
                  <a:ea typeface="+mn-ea"/>
                </a:endParaRPr>
              </a:p>
            </p:txBody>
          </p:sp>
        </p:grpSp>
        <p:grpSp>
          <p:nvGrpSpPr>
            <p:cNvPr id="20" name="组合 30"/>
            <p:cNvGrpSpPr>
              <a:grpSpLocks/>
            </p:cNvGrpSpPr>
            <p:nvPr/>
          </p:nvGrpSpPr>
          <p:grpSpPr bwMode="auto">
            <a:xfrm>
              <a:off x="4319085" y="1628800"/>
              <a:ext cx="2899508" cy="819733"/>
              <a:chOff x="1976289" y="2622054"/>
              <a:chExt cx="2355850" cy="425450"/>
            </a:xfrm>
          </p:grpSpPr>
          <p:sp>
            <p:nvSpPr>
              <p:cNvPr id="21" name="AutoShape 4"/>
              <p:cNvSpPr>
                <a:spLocks noChangeArrowheads="1"/>
              </p:cNvSpPr>
              <p:nvPr/>
            </p:nvSpPr>
            <p:spPr bwMode="gray">
              <a:xfrm>
                <a:off x="1976289" y="2622054"/>
                <a:ext cx="2355850"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22" name="Text Box 5"/>
              <p:cNvSpPr txBox="1">
                <a:spLocks noChangeArrowheads="1"/>
              </p:cNvSpPr>
              <p:nvPr/>
            </p:nvSpPr>
            <p:spPr bwMode="white">
              <a:xfrm>
                <a:off x="2003277" y="2728837"/>
                <a:ext cx="2305050" cy="27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800" b="0" dirty="0">
                    <a:solidFill>
                      <a:srgbClr val="FFFFFF"/>
                    </a:solidFill>
                    <a:latin typeface="华文行楷" pitchFamily="2" charset="-122"/>
                    <a:ea typeface="华文行楷" pitchFamily="2" charset="-122"/>
                  </a:rPr>
                  <a:t>资金利润率法</a:t>
                </a:r>
              </a:p>
            </p:txBody>
          </p:sp>
        </p:grpSp>
      </p:grpSp>
      <p:grpSp>
        <p:nvGrpSpPr>
          <p:cNvPr id="28" name="组合 27">
            <a:extLst>
              <a:ext uri="{FF2B5EF4-FFF2-40B4-BE49-F238E27FC236}">
                <a16:creationId xmlns:a16="http://schemas.microsoft.com/office/drawing/2014/main" id="{EBE33FED-89BC-439A-AEC4-B9BAEF53FFAE}"/>
              </a:ext>
            </a:extLst>
          </p:cNvPr>
          <p:cNvGrpSpPr/>
          <p:nvPr/>
        </p:nvGrpSpPr>
        <p:grpSpPr>
          <a:xfrm>
            <a:off x="191345" y="92845"/>
            <a:ext cx="4127740" cy="613803"/>
            <a:chOff x="1271464" y="2420888"/>
            <a:chExt cx="4392488" cy="613803"/>
          </a:xfrm>
        </p:grpSpPr>
        <p:sp>
          <p:nvSpPr>
            <p:cNvPr id="29" name="矩形 2">
              <a:extLst>
                <a:ext uri="{FF2B5EF4-FFF2-40B4-BE49-F238E27FC236}">
                  <a16:creationId xmlns:a16="http://schemas.microsoft.com/office/drawing/2014/main" id="{181144EB-7DC8-4ADC-B3F4-BA5E5B8C3553}"/>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30" name="TextBox 9">
              <a:extLst>
                <a:ext uri="{FF2B5EF4-FFF2-40B4-BE49-F238E27FC236}">
                  <a16:creationId xmlns:a16="http://schemas.microsoft.com/office/drawing/2014/main" id="{42F0806A-02F2-4E29-8641-F763458DA2E4}"/>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2394470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a:grpSpLocks/>
          </p:cNvGrpSpPr>
          <p:nvPr/>
        </p:nvGrpSpPr>
        <p:grpSpPr bwMode="auto">
          <a:xfrm>
            <a:off x="47328" y="764704"/>
            <a:ext cx="4331254" cy="822325"/>
            <a:chOff x="11113" y="950913"/>
            <a:chExt cx="5445943" cy="822325"/>
          </a:xfrm>
        </p:grpSpPr>
        <p:pic>
          <p:nvPicPr>
            <p:cNvPr id="15"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二、利润预测的方法</a:t>
              </a:r>
            </a:p>
          </p:txBody>
        </p:sp>
      </p:grpSp>
      <p:grpSp>
        <p:nvGrpSpPr>
          <p:cNvPr id="18" name="组合 11"/>
          <p:cNvGrpSpPr>
            <a:grpSpLocks/>
          </p:cNvGrpSpPr>
          <p:nvPr/>
        </p:nvGrpSpPr>
        <p:grpSpPr bwMode="auto">
          <a:xfrm>
            <a:off x="578024" y="2427507"/>
            <a:ext cx="10738542" cy="2153619"/>
            <a:chOff x="206116" y="3463959"/>
            <a:chExt cx="5904656" cy="2054460"/>
          </a:xfrm>
        </p:grpSpPr>
        <p:sp>
          <p:nvSpPr>
            <p:cNvPr id="19" name="AutoShape 2"/>
            <p:cNvSpPr>
              <a:spLocks noChangeArrowheads="1"/>
            </p:cNvSpPr>
            <p:nvPr/>
          </p:nvSpPr>
          <p:spPr bwMode="gray">
            <a:xfrm>
              <a:off x="206116" y="3463959"/>
              <a:ext cx="5904656" cy="2054460"/>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20" name="Rectangle 4"/>
            <p:cNvSpPr>
              <a:spLocks noChangeArrowheads="1"/>
            </p:cNvSpPr>
            <p:nvPr/>
          </p:nvSpPr>
          <p:spPr bwMode="auto">
            <a:xfrm>
              <a:off x="206116" y="3871908"/>
              <a:ext cx="5904656" cy="1056981"/>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anchor="ctr">
              <a:spAutoFit/>
            </a:bodyPr>
            <a:lstStyle/>
            <a:p>
              <a:pPr eaLnBrk="1" hangingPunct="1">
                <a:lnSpc>
                  <a:spcPct val="150000"/>
                </a:lnSpc>
                <a:defRPr/>
              </a:pPr>
              <a:r>
                <a:rPr lang="zh-CN" altLang="en-US" sz="2200" b="0" dirty="0">
                  <a:solidFill>
                    <a:srgbClr val="000000"/>
                  </a:solidFill>
                  <a:latin typeface="Times New Roman" pitchFamily="18" charset="0"/>
                  <a:cs typeface="Times New Roman" pitchFamily="18" charset="0"/>
                </a:rPr>
                <a:t>　</a:t>
              </a:r>
              <a:r>
                <a:rPr lang="zh-CN" altLang="en-US" sz="2200" dirty="0">
                  <a:solidFill>
                    <a:srgbClr val="000000"/>
                  </a:solidFill>
                  <a:latin typeface="Times New Roman" pitchFamily="18" charset="0"/>
                  <a:cs typeface="Times New Roman" pitchFamily="18" charset="0"/>
                </a:rPr>
                <a:t>　威盛公司</a:t>
              </a:r>
              <a:r>
                <a:rPr lang="en-US" altLang="zh-CN" sz="2200" dirty="0">
                  <a:solidFill>
                    <a:srgbClr val="000000"/>
                  </a:solidFill>
                  <a:latin typeface="Times New Roman" pitchFamily="18" charset="0"/>
                  <a:cs typeface="Times New Roman" pitchFamily="18" charset="0"/>
                </a:rPr>
                <a:t>2021</a:t>
              </a:r>
              <a:r>
                <a:rPr lang="zh-CN" altLang="en-US" sz="2200" dirty="0">
                  <a:solidFill>
                    <a:srgbClr val="000000"/>
                  </a:solidFill>
                  <a:latin typeface="Times New Roman" pitchFamily="18" charset="0"/>
                  <a:cs typeface="Times New Roman" pitchFamily="18" charset="0"/>
                </a:rPr>
                <a:t>年利润为</a:t>
              </a:r>
              <a:r>
                <a:rPr lang="en-US" altLang="zh-CN" sz="2200" dirty="0">
                  <a:solidFill>
                    <a:srgbClr val="000000"/>
                  </a:solidFill>
                  <a:latin typeface="Times New Roman" pitchFamily="18" charset="0"/>
                  <a:cs typeface="Times New Roman" pitchFamily="18" charset="0"/>
                </a:rPr>
                <a:t>150</a:t>
              </a:r>
              <a:r>
                <a:rPr lang="zh-CN" altLang="en-US" sz="2200" dirty="0">
                  <a:solidFill>
                    <a:srgbClr val="000000"/>
                  </a:solidFill>
                  <a:latin typeface="Times New Roman" pitchFamily="18" charset="0"/>
                  <a:cs typeface="Times New Roman" pitchFamily="18" charset="0"/>
                </a:rPr>
                <a:t>万元，资金占用</a:t>
              </a:r>
              <a:r>
                <a:rPr lang="en-US" altLang="zh-CN" sz="2200" dirty="0">
                  <a:solidFill>
                    <a:srgbClr val="000000"/>
                  </a:solidFill>
                  <a:latin typeface="Times New Roman" pitchFamily="18" charset="0"/>
                  <a:cs typeface="Times New Roman" pitchFamily="18" charset="0"/>
                </a:rPr>
                <a:t>1000</a:t>
              </a:r>
              <a:r>
                <a:rPr lang="zh-CN" altLang="en-US" sz="2200" dirty="0">
                  <a:solidFill>
                    <a:srgbClr val="000000"/>
                  </a:solidFill>
                  <a:latin typeface="Times New Roman" pitchFamily="18" charset="0"/>
                  <a:cs typeface="Times New Roman" pitchFamily="18" charset="0"/>
                </a:rPr>
                <a:t>万元，</a:t>
              </a:r>
              <a:r>
                <a:rPr lang="en-US" altLang="zh-CN" sz="2200" dirty="0">
                  <a:solidFill>
                    <a:srgbClr val="000000"/>
                  </a:solidFill>
                  <a:latin typeface="Times New Roman" pitchFamily="18" charset="0"/>
                  <a:cs typeface="Times New Roman" pitchFamily="18" charset="0"/>
                </a:rPr>
                <a:t>2022</a:t>
              </a:r>
              <a:r>
                <a:rPr lang="zh-CN" altLang="en-US" sz="2200" dirty="0">
                  <a:solidFill>
                    <a:srgbClr val="000000"/>
                  </a:solidFill>
                  <a:latin typeface="Times New Roman" pitchFamily="18" charset="0"/>
                  <a:cs typeface="Times New Roman" pitchFamily="18" charset="0"/>
                </a:rPr>
                <a:t>年追加投资</a:t>
              </a:r>
              <a:r>
                <a:rPr lang="en-US" altLang="zh-CN" sz="2200" dirty="0">
                  <a:solidFill>
                    <a:srgbClr val="000000"/>
                  </a:solidFill>
                  <a:latin typeface="Times New Roman" pitchFamily="18" charset="0"/>
                  <a:cs typeface="Times New Roman" pitchFamily="18" charset="0"/>
                </a:rPr>
                <a:t>200</a:t>
              </a:r>
              <a:r>
                <a:rPr lang="zh-CN" altLang="en-US" sz="2200" dirty="0">
                  <a:solidFill>
                    <a:srgbClr val="000000"/>
                  </a:solidFill>
                  <a:latin typeface="Times New Roman" pitchFamily="18" charset="0"/>
                  <a:cs typeface="Times New Roman" pitchFamily="18" charset="0"/>
                </a:rPr>
                <a:t>万元，请预测威盛公司</a:t>
              </a:r>
              <a:r>
                <a:rPr lang="en-US" altLang="zh-CN" sz="2200" dirty="0">
                  <a:solidFill>
                    <a:srgbClr val="000000"/>
                  </a:solidFill>
                  <a:latin typeface="Times New Roman" pitchFamily="18" charset="0"/>
                  <a:cs typeface="Times New Roman" pitchFamily="18" charset="0"/>
                </a:rPr>
                <a:t>2022</a:t>
              </a:r>
              <a:r>
                <a:rPr lang="zh-CN" altLang="en-US" sz="2200" dirty="0">
                  <a:solidFill>
                    <a:srgbClr val="000000"/>
                  </a:solidFill>
                  <a:latin typeface="Times New Roman" pitchFamily="18" charset="0"/>
                  <a:cs typeface="Times New Roman" pitchFamily="18" charset="0"/>
                </a:rPr>
                <a:t>年的利润为多少（采用资金利润率法）？</a:t>
              </a:r>
              <a:endParaRPr lang="en-US" sz="2200" dirty="0">
                <a:solidFill>
                  <a:srgbClr val="000000"/>
                </a:solidFill>
                <a:latin typeface="Times New Roman" pitchFamily="18" charset="0"/>
                <a:cs typeface="Times New Roman" pitchFamily="18" charset="0"/>
              </a:endParaRPr>
            </a:p>
          </p:txBody>
        </p:sp>
      </p:grpSp>
      <p:grpSp>
        <p:nvGrpSpPr>
          <p:cNvPr id="24" name="组合 23">
            <a:extLst>
              <a:ext uri="{FF2B5EF4-FFF2-40B4-BE49-F238E27FC236}">
                <a16:creationId xmlns:a16="http://schemas.microsoft.com/office/drawing/2014/main" id="{FFC3FAB4-690D-4202-87AF-C923D41D7C80}"/>
              </a:ext>
            </a:extLst>
          </p:cNvPr>
          <p:cNvGrpSpPr/>
          <p:nvPr/>
        </p:nvGrpSpPr>
        <p:grpSpPr>
          <a:xfrm>
            <a:off x="191345" y="92845"/>
            <a:ext cx="4127740" cy="613803"/>
            <a:chOff x="1271464" y="2420888"/>
            <a:chExt cx="4392488" cy="613803"/>
          </a:xfrm>
        </p:grpSpPr>
        <p:sp>
          <p:nvSpPr>
            <p:cNvPr id="25" name="矩形 2">
              <a:extLst>
                <a:ext uri="{FF2B5EF4-FFF2-40B4-BE49-F238E27FC236}">
                  <a16:creationId xmlns:a16="http://schemas.microsoft.com/office/drawing/2014/main" id="{010137DA-CFA5-4CD7-8889-22070E0D5C96}"/>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6" name="TextBox 9">
              <a:extLst>
                <a:ext uri="{FF2B5EF4-FFF2-40B4-BE49-F238E27FC236}">
                  <a16:creationId xmlns:a16="http://schemas.microsoft.com/office/drawing/2014/main" id="{6ACE5CD7-F5AA-49B3-8214-79A0F19BF93F}"/>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1655475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strips(down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a:grpSpLocks/>
          </p:cNvGrpSpPr>
          <p:nvPr/>
        </p:nvGrpSpPr>
        <p:grpSpPr bwMode="auto">
          <a:xfrm>
            <a:off x="47328" y="764704"/>
            <a:ext cx="4331254" cy="822325"/>
            <a:chOff x="11113" y="950913"/>
            <a:chExt cx="5445943" cy="822325"/>
          </a:xfrm>
        </p:grpSpPr>
        <p:pic>
          <p:nvPicPr>
            <p:cNvPr id="15"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二、利润预测的方法</a:t>
              </a:r>
            </a:p>
          </p:txBody>
        </p:sp>
      </p:grpSp>
      <p:grpSp>
        <p:nvGrpSpPr>
          <p:cNvPr id="24" name="组合 23"/>
          <p:cNvGrpSpPr/>
          <p:nvPr/>
        </p:nvGrpSpPr>
        <p:grpSpPr>
          <a:xfrm>
            <a:off x="1149311" y="2373865"/>
            <a:ext cx="9937103" cy="2294343"/>
            <a:chOff x="1055440" y="1628800"/>
            <a:chExt cx="9937103" cy="2294343"/>
          </a:xfrm>
        </p:grpSpPr>
        <p:grpSp>
          <p:nvGrpSpPr>
            <p:cNvPr id="25" name="组合 31"/>
            <p:cNvGrpSpPr>
              <a:grpSpLocks/>
            </p:cNvGrpSpPr>
            <p:nvPr/>
          </p:nvGrpSpPr>
          <p:grpSpPr bwMode="auto">
            <a:xfrm>
              <a:off x="1055440" y="2163691"/>
              <a:ext cx="9937103" cy="1759452"/>
              <a:chOff x="267520" y="3789038"/>
              <a:chExt cx="5310799" cy="2186253"/>
            </a:xfrm>
          </p:grpSpPr>
          <p:sp>
            <p:nvSpPr>
              <p:cNvPr id="29" name="AutoShape 2"/>
              <p:cNvSpPr>
                <a:spLocks noChangeArrowheads="1"/>
              </p:cNvSpPr>
              <p:nvPr/>
            </p:nvSpPr>
            <p:spPr bwMode="ltGray">
              <a:xfrm>
                <a:off x="267520" y="3789038"/>
                <a:ext cx="5310799" cy="2186253"/>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30" name="Rectangle 6"/>
              <p:cNvSpPr>
                <a:spLocks noChangeArrowheads="1"/>
              </p:cNvSpPr>
              <p:nvPr/>
            </p:nvSpPr>
            <p:spPr bwMode="black">
              <a:xfrm>
                <a:off x="267520" y="4407363"/>
                <a:ext cx="5256584" cy="1321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lvl="0" eaLnBrk="1" hangingPunct="1">
                  <a:lnSpc>
                    <a:spcPts val="4000"/>
                  </a:lnSpc>
                </a:pPr>
                <a:r>
                  <a:rPr lang="zh-CN" altLang="en-US" sz="2200" dirty="0">
                    <a:solidFill>
                      <a:srgbClr val="000000"/>
                    </a:solidFill>
                    <a:latin typeface="+mn-ea"/>
                    <a:ea typeface="+mn-ea"/>
                  </a:rPr>
                  <a:t>目标利润</a:t>
                </a:r>
                <a:r>
                  <a:rPr lang="en-US" altLang="zh-CN" sz="2200" dirty="0">
                    <a:solidFill>
                      <a:srgbClr val="000000"/>
                    </a:solidFill>
                    <a:latin typeface="+mn-ea"/>
                    <a:ea typeface="+mn-ea"/>
                  </a:rPr>
                  <a:t>=(</a:t>
                </a:r>
                <a:r>
                  <a:rPr lang="zh-CN" altLang="en-US" sz="2200" dirty="0">
                    <a:solidFill>
                      <a:srgbClr val="000000"/>
                    </a:solidFill>
                    <a:latin typeface="+mn-ea"/>
                    <a:ea typeface="+mn-ea"/>
                  </a:rPr>
                  <a:t>基期占用资金</a:t>
                </a:r>
                <a:r>
                  <a:rPr lang="en-US" altLang="zh-CN" sz="2200" dirty="0">
                    <a:solidFill>
                      <a:srgbClr val="000000"/>
                    </a:solidFill>
                    <a:latin typeface="+mn-ea"/>
                    <a:ea typeface="+mn-ea"/>
                  </a:rPr>
                  <a:t>+</a:t>
                </a:r>
                <a:r>
                  <a:rPr lang="zh-CN" altLang="en-US" sz="2200" dirty="0">
                    <a:solidFill>
                      <a:srgbClr val="000000"/>
                    </a:solidFill>
                    <a:latin typeface="+mn-ea"/>
                    <a:ea typeface="+mn-ea"/>
                  </a:rPr>
                  <a:t>计划投资额</a:t>
                </a:r>
                <a:r>
                  <a:rPr lang="en-US" altLang="zh-CN" sz="2200" dirty="0">
                    <a:solidFill>
                      <a:srgbClr val="000000"/>
                    </a:solidFill>
                    <a:latin typeface="+mn-ea"/>
                    <a:ea typeface="+mn-ea"/>
                  </a:rPr>
                  <a:t>)×</a:t>
                </a:r>
                <a:r>
                  <a:rPr lang="zh-CN" altLang="en-US" sz="2200" dirty="0">
                    <a:solidFill>
                      <a:srgbClr val="000000"/>
                    </a:solidFill>
                    <a:latin typeface="+mn-ea"/>
                    <a:ea typeface="+mn-ea"/>
                  </a:rPr>
                  <a:t>预计资金利润率</a:t>
                </a:r>
                <a:endParaRPr lang="en-US" altLang="zh-CN" sz="2200" dirty="0">
                  <a:solidFill>
                    <a:srgbClr val="000000"/>
                  </a:solidFill>
                  <a:latin typeface="+mn-ea"/>
                  <a:ea typeface="+mn-ea"/>
                </a:endParaRPr>
              </a:p>
              <a:p>
                <a:pPr lvl="0" eaLnBrk="1" hangingPunct="1">
                  <a:lnSpc>
                    <a:spcPts val="4000"/>
                  </a:lnSpc>
                </a:pPr>
                <a:r>
                  <a:rPr lang="en-US" altLang="zh-CN" sz="2200" dirty="0">
                    <a:solidFill>
                      <a:srgbClr val="000000"/>
                    </a:solidFill>
                    <a:latin typeface="+mn-ea"/>
                    <a:ea typeface="+mn-ea"/>
                  </a:rPr>
                  <a:t>             =</a:t>
                </a:r>
                <a:r>
                  <a:rPr lang="zh-CN" altLang="en-US" sz="2200" dirty="0">
                    <a:solidFill>
                      <a:srgbClr val="000000"/>
                    </a:solidFill>
                    <a:latin typeface="+mn-ea"/>
                    <a:ea typeface="+mn-ea"/>
                  </a:rPr>
                  <a:t>（</a:t>
                </a:r>
                <a:r>
                  <a:rPr lang="en-US" altLang="zh-CN" sz="2200" dirty="0">
                    <a:solidFill>
                      <a:srgbClr val="000000"/>
                    </a:solidFill>
                    <a:latin typeface="+mn-ea"/>
                    <a:ea typeface="+mn-ea"/>
                  </a:rPr>
                  <a:t>1000+200</a:t>
                </a:r>
                <a:r>
                  <a:rPr lang="zh-CN" altLang="en-US" sz="2200" dirty="0">
                    <a:solidFill>
                      <a:srgbClr val="000000"/>
                    </a:solidFill>
                    <a:latin typeface="+mn-ea"/>
                    <a:ea typeface="+mn-ea"/>
                  </a:rPr>
                  <a:t>）</a:t>
                </a:r>
                <a:r>
                  <a:rPr lang="en-US" altLang="zh-CN" sz="2200" dirty="0">
                    <a:solidFill>
                      <a:srgbClr val="000000"/>
                    </a:solidFill>
                    <a:latin typeface="+mn-ea"/>
                    <a:ea typeface="+mn-ea"/>
                  </a:rPr>
                  <a:t>×150/1000=180</a:t>
                </a:r>
                <a:r>
                  <a:rPr lang="zh-CN" altLang="en-US" sz="2200" dirty="0">
                    <a:solidFill>
                      <a:srgbClr val="000000"/>
                    </a:solidFill>
                    <a:latin typeface="+mn-ea"/>
                    <a:ea typeface="+mn-ea"/>
                  </a:rPr>
                  <a:t>万元</a:t>
                </a:r>
                <a:endParaRPr lang="zh-CN" altLang="en-US" sz="2400" dirty="0">
                  <a:solidFill>
                    <a:srgbClr val="000000"/>
                  </a:solidFill>
                  <a:latin typeface="+mn-ea"/>
                  <a:ea typeface="+mn-ea"/>
                </a:endParaRPr>
              </a:p>
            </p:txBody>
          </p:sp>
        </p:grpSp>
        <p:grpSp>
          <p:nvGrpSpPr>
            <p:cNvPr id="26" name="组合 30"/>
            <p:cNvGrpSpPr>
              <a:grpSpLocks/>
            </p:cNvGrpSpPr>
            <p:nvPr/>
          </p:nvGrpSpPr>
          <p:grpSpPr bwMode="auto">
            <a:xfrm>
              <a:off x="4319085" y="1628800"/>
              <a:ext cx="2899508" cy="819733"/>
              <a:chOff x="1976289" y="2622054"/>
              <a:chExt cx="2355850" cy="425450"/>
            </a:xfrm>
          </p:grpSpPr>
          <p:sp>
            <p:nvSpPr>
              <p:cNvPr id="27" name="AutoShape 4"/>
              <p:cNvSpPr>
                <a:spLocks noChangeArrowheads="1"/>
              </p:cNvSpPr>
              <p:nvPr/>
            </p:nvSpPr>
            <p:spPr bwMode="gray">
              <a:xfrm>
                <a:off x="1976289" y="2622054"/>
                <a:ext cx="2355850"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28" name="Text Box 5"/>
              <p:cNvSpPr txBox="1">
                <a:spLocks noChangeArrowheads="1"/>
              </p:cNvSpPr>
              <p:nvPr/>
            </p:nvSpPr>
            <p:spPr bwMode="white">
              <a:xfrm>
                <a:off x="2003277" y="2728837"/>
                <a:ext cx="2305050" cy="27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800" b="0" dirty="0">
                    <a:solidFill>
                      <a:srgbClr val="FFFFFF"/>
                    </a:solidFill>
                    <a:latin typeface="华文行楷" pitchFamily="2" charset="-122"/>
                    <a:ea typeface="华文行楷" pitchFamily="2" charset="-122"/>
                  </a:rPr>
                  <a:t>资金利润率法</a:t>
                </a:r>
              </a:p>
            </p:txBody>
          </p:sp>
        </p:grpSp>
      </p:grpSp>
      <p:grpSp>
        <p:nvGrpSpPr>
          <p:cNvPr id="18" name="组合 17">
            <a:extLst>
              <a:ext uri="{FF2B5EF4-FFF2-40B4-BE49-F238E27FC236}">
                <a16:creationId xmlns:a16="http://schemas.microsoft.com/office/drawing/2014/main" id="{AC2C1715-C92C-4065-A4B7-2CA945E02478}"/>
              </a:ext>
            </a:extLst>
          </p:cNvPr>
          <p:cNvGrpSpPr/>
          <p:nvPr/>
        </p:nvGrpSpPr>
        <p:grpSpPr>
          <a:xfrm>
            <a:off x="191345" y="92845"/>
            <a:ext cx="4127740" cy="613803"/>
            <a:chOff x="1271464" y="2420888"/>
            <a:chExt cx="4392488" cy="613803"/>
          </a:xfrm>
        </p:grpSpPr>
        <p:sp>
          <p:nvSpPr>
            <p:cNvPr id="19" name="矩形 2">
              <a:extLst>
                <a:ext uri="{FF2B5EF4-FFF2-40B4-BE49-F238E27FC236}">
                  <a16:creationId xmlns:a16="http://schemas.microsoft.com/office/drawing/2014/main" id="{E8DF1B98-F34A-4E52-8F52-2D2209E03234}"/>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9">
              <a:extLst>
                <a:ext uri="{FF2B5EF4-FFF2-40B4-BE49-F238E27FC236}">
                  <a16:creationId xmlns:a16="http://schemas.microsoft.com/office/drawing/2014/main" id="{09485BD4-6D9A-4760-8EBB-85B9B9DA4505}"/>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20801780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a:grpSpLocks/>
          </p:cNvGrpSpPr>
          <p:nvPr/>
        </p:nvGrpSpPr>
        <p:grpSpPr bwMode="auto">
          <a:xfrm>
            <a:off x="47328" y="764704"/>
            <a:ext cx="4331254" cy="822325"/>
            <a:chOff x="11113" y="950913"/>
            <a:chExt cx="5445943" cy="822325"/>
          </a:xfrm>
        </p:grpSpPr>
        <p:pic>
          <p:nvPicPr>
            <p:cNvPr id="15"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二、利润预测的方法</a:t>
              </a:r>
            </a:p>
          </p:txBody>
        </p:sp>
      </p:grpSp>
      <p:sp>
        <p:nvSpPr>
          <p:cNvPr id="17" name="TextBox 16"/>
          <p:cNvSpPr txBox="1"/>
          <p:nvPr/>
        </p:nvSpPr>
        <p:spPr>
          <a:xfrm>
            <a:off x="265159" y="1556792"/>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4.</a:t>
            </a:r>
            <a:r>
              <a:rPr lang="zh-CN" altLang="en-US" sz="2400" dirty="0">
                <a:latin typeface="Times New Roman" pitchFamily="18" charset="0"/>
                <a:cs typeface="Times New Roman" pitchFamily="18" charset="0"/>
              </a:rPr>
              <a:t>销售成本利润率法</a:t>
            </a:r>
            <a:endParaRPr lang="zh-CN" sz="2400" dirty="0">
              <a:latin typeface="Times New Roman" pitchFamily="18" charset="0"/>
              <a:cs typeface="Times New Roman" pitchFamily="18" charset="0"/>
            </a:endParaRPr>
          </a:p>
        </p:txBody>
      </p:sp>
      <p:grpSp>
        <p:nvGrpSpPr>
          <p:cNvPr id="18" name="组合 17"/>
          <p:cNvGrpSpPr/>
          <p:nvPr/>
        </p:nvGrpSpPr>
        <p:grpSpPr>
          <a:xfrm>
            <a:off x="1055440" y="2142769"/>
            <a:ext cx="9937103" cy="3878519"/>
            <a:chOff x="1055440" y="1628800"/>
            <a:chExt cx="9937103" cy="3878519"/>
          </a:xfrm>
        </p:grpSpPr>
        <p:grpSp>
          <p:nvGrpSpPr>
            <p:cNvPr id="19" name="组合 31"/>
            <p:cNvGrpSpPr>
              <a:grpSpLocks/>
            </p:cNvGrpSpPr>
            <p:nvPr/>
          </p:nvGrpSpPr>
          <p:grpSpPr bwMode="auto">
            <a:xfrm>
              <a:off x="1055440" y="2163691"/>
              <a:ext cx="9937103" cy="3343628"/>
              <a:chOff x="267520" y="3789038"/>
              <a:chExt cx="5310799" cy="4154712"/>
            </a:xfrm>
          </p:grpSpPr>
          <p:sp>
            <p:nvSpPr>
              <p:cNvPr id="23" name="AutoShape 2"/>
              <p:cNvSpPr>
                <a:spLocks noChangeArrowheads="1"/>
              </p:cNvSpPr>
              <p:nvPr/>
            </p:nvSpPr>
            <p:spPr bwMode="ltGray">
              <a:xfrm>
                <a:off x="267520" y="3789038"/>
                <a:ext cx="5310799" cy="4154712"/>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24" name="Rectangle 6"/>
              <p:cNvSpPr>
                <a:spLocks noChangeArrowheads="1"/>
              </p:cNvSpPr>
              <p:nvPr/>
            </p:nvSpPr>
            <p:spPr bwMode="black">
              <a:xfrm>
                <a:off x="267520" y="4407362"/>
                <a:ext cx="5256584" cy="2026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lvl="0" eaLnBrk="1" hangingPunct="1">
                  <a:lnSpc>
                    <a:spcPts val="4000"/>
                  </a:lnSpc>
                </a:pPr>
                <a:r>
                  <a:rPr lang="zh-CN" altLang="en-US" sz="2200" dirty="0">
                    <a:solidFill>
                      <a:srgbClr val="000000"/>
                    </a:solidFill>
                    <a:latin typeface="+mn-ea"/>
                    <a:ea typeface="+mn-ea"/>
                  </a:rPr>
                  <a:t>       销售成本利润率法是根据企业的销售成本利润率水平，结合预测期产品的预计销售成本确定目标利润的一种方法。       </a:t>
                </a:r>
                <a:endParaRPr lang="en-US" altLang="zh-CN" sz="2200" dirty="0">
                  <a:solidFill>
                    <a:srgbClr val="000000"/>
                  </a:solidFill>
                  <a:latin typeface="+mn-ea"/>
                  <a:ea typeface="+mn-ea"/>
                </a:endParaRPr>
              </a:p>
              <a:p>
                <a:pPr lvl="0" eaLnBrk="1" hangingPunct="1">
                  <a:lnSpc>
                    <a:spcPts val="4000"/>
                  </a:lnSpc>
                </a:pPr>
                <a:r>
                  <a:rPr lang="zh-CN" altLang="en-US" sz="2200" dirty="0">
                    <a:solidFill>
                      <a:srgbClr val="000000"/>
                    </a:solidFill>
                    <a:latin typeface="+mn-ea"/>
                    <a:ea typeface="+mn-ea"/>
                  </a:rPr>
                  <a:t>       目标利润</a:t>
                </a:r>
                <a:r>
                  <a:rPr lang="en-US" altLang="zh-CN" sz="2200" dirty="0">
                    <a:solidFill>
                      <a:srgbClr val="000000"/>
                    </a:solidFill>
                    <a:latin typeface="+mn-ea"/>
                    <a:ea typeface="+mn-ea"/>
                  </a:rPr>
                  <a:t>=</a:t>
                </a:r>
                <a:r>
                  <a:rPr lang="zh-CN" altLang="en-US" sz="2200" dirty="0">
                    <a:solidFill>
                      <a:srgbClr val="000000"/>
                    </a:solidFill>
                    <a:latin typeface="+mn-ea"/>
                    <a:ea typeface="+mn-ea"/>
                  </a:rPr>
                  <a:t>预测期产品预计销售成本</a:t>
                </a:r>
                <a:r>
                  <a:rPr lang="en-US" altLang="zh-CN" sz="2200" dirty="0">
                    <a:solidFill>
                      <a:srgbClr val="000000"/>
                    </a:solidFill>
                    <a:latin typeface="+mn-ea"/>
                    <a:ea typeface="+mn-ea"/>
                  </a:rPr>
                  <a:t>×</a:t>
                </a:r>
                <a:r>
                  <a:rPr lang="zh-CN" altLang="en-US" sz="2200" dirty="0">
                    <a:solidFill>
                      <a:srgbClr val="000000"/>
                    </a:solidFill>
                    <a:latin typeface="+mn-ea"/>
                    <a:ea typeface="+mn-ea"/>
                  </a:rPr>
                  <a:t>销售成本利润率</a:t>
                </a:r>
                <a:endParaRPr lang="en-US" altLang="zh-CN" sz="2200" dirty="0">
                  <a:solidFill>
                    <a:srgbClr val="000000"/>
                  </a:solidFill>
                  <a:latin typeface="+mn-ea"/>
                  <a:ea typeface="+mn-ea"/>
                </a:endParaRPr>
              </a:p>
            </p:txBody>
          </p:sp>
        </p:grpSp>
        <p:grpSp>
          <p:nvGrpSpPr>
            <p:cNvPr id="20" name="组合 30"/>
            <p:cNvGrpSpPr>
              <a:grpSpLocks/>
            </p:cNvGrpSpPr>
            <p:nvPr/>
          </p:nvGrpSpPr>
          <p:grpSpPr bwMode="auto">
            <a:xfrm>
              <a:off x="4206775" y="1628800"/>
              <a:ext cx="3401393" cy="819733"/>
              <a:chOff x="1885037" y="2622054"/>
              <a:chExt cx="2763632" cy="425450"/>
            </a:xfrm>
          </p:grpSpPr>
          <p:sp>
            <p:nvSpPr>
              <p:cNvPr id="21" name="AutoShape 4"/>
              <p:cNvSpPr>
                <a:spLocks noChangeArrowheads="1"/>
              </p:cNvSpPr>
              <p:nvPr/>
            </p:nvSpPr>
            <p:spPr bwMode="gray">
              <a:xfrm>
                <a:off x="1976289" y="2622054"/>
                <a:ext cx="2555367"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22" name="Text Box 5"/>
              <p:cNvSpPr txBox="1">
                <a:spLocks noChangeArrowheads="1"/>
              </p:cNvSpPr>
              <p:nvPr/>
            </p:nvSpPr>
            <p:spPr bwMode="white">
              <a:xfrm>
                <a:off x="1885037" y="2728838"/>
                <a:ext cx="2763632" cy="27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800" b="0" dirty="0">
                    <a:solidFill>
                      <a:srgbClr val="FFFFFF"/>
                    </a:solidFill>
                    <a:latin typeface="华文行楷" pitchFamily="2" charset="-122"/>
                    <a:ea typeface="华文行楷" pitchFamily="2" charset="-122"/>
                  </a:rPr>
                  <a:t>销售成本利润率法</a:t>
                </a:r>
              </a:p>
            </p:txBody>
          </p:sp>
        </p:grpSp>
      </p:grpSp>
      <p:grpSp>
        <p:nvGrpSpPr>
          <p:cNvPr id="28" name="组合 27">
            <a:extLst>
              <a:ext uri="{FF2B5EF4-FFF2-40B4-BE49-F238E27FC236}">
                <a16:creationId xmlns:a16="http://schemas.microsoft.com/office/drawing/2014/main" id="{C6AB798C-A53E-4D7E-AE0C-6258D762DD9D}"/>
              </a:ext>
            </a:extLst>
          </p:cNvPr>
          <p:cNvGrpSpPr/>
          <p:nvPr/>
        </p:nvGrpSpPr>
        <p:grpSpPr>
          <a:xfrm>
            <a:off x="191345" y="92845"/>
            <a:ext cx="4127740" cy="613803"/>
            <a:chOff x="1271464" y="2420888"/>
            <a:chExt cx="4392488" cy="613803"/>
          </a:xfrm>
        </p:grpSpPr>
        <p:sp>
          <p:nvSpPr>
            <p:cNvPr id="29" name="矩形 2">
              <a:extLst>
                <a:ext uri="{FF2B5EF4-FFF2-40B4-BE49-F238E27FC236}">
                  <a16:creationId xmlns:a16="http://schemas.microsoft.com/office/drawing/2014/main" id="{7C63EE10-AB91-479E-9550-39D904FB1734}"/>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30" name="TextBox 9">
              <a:extLst>
                <a:ext uri="{FF2B5EF4-FFF2-40B4-BE49-F238E27FC236}">
                  <a16:creationId xmlns:a16="http://schemas.microsoft.com/office/drawing/2014/main" id="{FA274888-CCBC-4BE0-9816-436F40F8FB0F}"/>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1988213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a:grpSpLocks/>
          </p:cNvGrpSpPr>
          <p:nvPr/>
        </p:nvGrpSpPr>
        <p:grpSpPr bwMode="auto">
          <a:xfrm>
            <a:off x="47328" y="764704"/>
            <a:ext cx="4331254" cy="822325"/>
            <a:chOff x="11113" y="950913"/>
            <a:chExt cx="5445943" cy="822325"/>
          </a:xfrm>
        </p:grpSpPr>
        <p:pic>
          <p:nvPicPr>
            <p:cNvPr id="15"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二、利润预测的方法</a:t>
              </a:r>
            </a:p>
          </p:txBody>
        </p:sp>
      </p:grpSp>
      <p:grpSp>
        <p:nvGrpSpPr>
          <p:cNvPr id="18" name="组合 11"/>
          <p:cNvGrpSpPr>
            <a:grpSpLocks/>
          </p:cNvGrpSpPr>
          <p:nvPr/>
        </p:nvGrpSpPr>
        <p:grpSpPr bwMode="auto">
          <a:xfrm>
            <a:off x="578024" y="2427507"/>
            <a:ext cx="10738542" cy="2153619"/>
            <a:chOff x="206116" y="3463959"/>
            <a:chExt cx="5904656" cy="2054460"/>
          </a:xfrm>
        </p:grpSpPr>
        <p:sp>
          <p:nvSpPr>
            <p:cNvPr id="19" name="AutoShape 2"/>
            <p:cNvSpPr>
              <a:spLocks noChangeArrowheads="1"/>
            </p:cNvSpPr>
            <p:nvPr/>
          </p:nvSpPr>
          <p:spPr bwMode="gray">
            <a:xfrm>
              <a:off x="206116" y="3463959"/>
              <a:ext cx="5904656" cy="2054460"/>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20" name="Rectangle 4"/>
            <p:cNvSpPr>
              <a:spLocks noChangeArrowheads="1"/>
            </p:cNvSpPr>
            <p:nvPr/>
          </p:nvSpPr>
          <p:spPr bwMode="auto">
            <a:xfrm>
              <a:off x="206116" y="3871908"/>
              <a:ext cx="5904656" cy="1056981"/>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anchor="ctr">
              <a:spAutoFit/>
            </a:bodyPr>
            <a:lstStyle/>
            <a:p>
              <a:pPr eaLnBrk="1" hangingPunct="1">
                <a:lnSpc>
                  <a:spcPct val="150000"/>
                </a:lnSpc>
                <a:defRPr/>
              </a:pPr>
              <a:r>
                <a:rPr lang="zh-CN" altLang="en-US" sz="2200" b="0" dirty="0">
                  <a:solidFill>
                    <a:srgbClr val="000000"/>
                  </a:solidFill>
                  <a:latin typeface="Times New Roman" pitchFamily="18" charset="0"/>
                  <a:cs typeface="Times New Roman" pitchFamily="18" charset="0"/>
                </a:rPr>
                <a:t>　</a:t>
              </a:r>
              <a:r>
                <a:rPr lang="zh-CN" altLang="en-US" sz="2200" dirty="0">
                  <a:solidFill>
                    <a:srgbClr val="000000"/>
                  </a:solidFill>
                  <a:latin typeface="Times New Roman" pitchFamily="18" charset="0"/>
                  <a:cs typeface="Times New Roman" pitchFamily="18" charset="0"/>
                </a:rPr>
                <a:t>　威盛公司</a:t>
              </a:r>
              <a:r>
                <a:rPr lang="en-US" altLang="zh-CN" sz="2200" dirty="0">
                  <a:solidFill>
                    <a:srgbClr val="000000"/>
                  </a:solidFill>
                  <a:latin typeface="Times New Roman" pitchFamily="18" charset="0"/>
                  <a:cs typeface="Times New Roman" pitchFamily="18" charset="0"/>
                </a:rPr>
                <a:t>2021</a:t>
              </a:r>
              <a:r>
                <a:rPr lang="zh-CN" altLang="en-US" sz="2200" dirty="0">
                  <a:solidFill>
                    <a:srgbClr val="000000"/>
                  </a:solidFill>
                  <a:latin typeface="Times New Roman" pitchFamily="18" charset="0"/>
                  <a:cs typeface="Times New Roman" pitchFamily="18" charset="0"/>
                </a:rPr>
                <a:t>预计销售成本是</a:t>
              </a:r>
              <a:r>
                <a:rPr lang="en-US" altLang="zh-CN" sz="2200" dirty="0">
                  <a:solidFill>
                    <a:srgbClr val="000000"/>
                  </a:solidFill>
                  <a:latin typeface="Times New Roman" pitchFamily="18" charset="0"/>
                  <a:cs typeface="Times New Roman" pitchFamily="18" charset="0"/>
                </a:rPr>
                <a:t>100</a:t>
              </a:r>
              <a:r>
                <a:rPr lang="zh-CN" altLang="en-US" sz="2200" dirty="0">
                  <a:solidFill>
                    <a:srgbClr val="000000"/>
                  </a:solidFill>
                  <a:latin typeface="Times New Roman" pitchFamily="18" charset="0"/>
                  <a:cs typeface="Times New Roman" pitchFamily="18" charset="0"/>
                </a:rPr>
                <a:t>万元，同行平均销售成本利润率为</a:t>
              </a:r>
              <a:r>
                <a:rPr lang="en-US" altLang="zh-CN" sz="2200" dirty="0">
                  <a:solidFill>
                    <a:srgbClr val="000000"/>
                  </a:solidFill>
                  <a:latin typeface="Times New Roman" pitchFamily="18" charset="0"/>
                  <a:cs typeface="Times New Roman" pitchFamily="18" charset="0"/>
                </a:rPr>
                <a:t>25%</a:t>
              </a:r>
              <a:r>
                <a:rPr lang="zh-CN" altLang="en-US" sz="2200" dirty="0">
                  <a:solidFill>
                    <a:srgbClr val="000000"/>
                  </a:solidFill>
                  <a:latin typeface="Times New Roman" pitchFamily="18" charset="0"/>
                  <a:cs typeface="Times New Roman" pitchFamily="18" charset="0"/>
                </a:rPr>
                <a:t>，请按此利润率预测威盛公司</a:t>
              </a:r>
              <a:r>
                <a:rPr lang="en-US" altLang="zh-CN" sz="2200" dirty="0">
                  <a:solidFill>
                    <a:srgbClr val="000000"/>
                  </a:solidFill>
                  <a:latin typeface="Times New Roman" pitchFamily="18" charset="0"/>
                  <a:cs typeface="Times New Roman" pitchFamily="18" charset="0"/>
                </a:rPr>
                <a:t>2022</a:t>
              </a:r>
              <a:r>
                <a:rPr lang="zh-CN" altLang="en-US" sz="2200" dirty="0">
                  <a:solidFill>
                    <a:srgbClr val="000000"/>
                  </a:solidFill>
                  <a:latin typeface="Times New Roman" pitchFamily="18" charset="0"/>
                  <a:cs typeface="Times New Roman" pitchFamily="18" charset="0"/>
                </a:rPr>
                <a:t>年的利润是多少。</a:t>
              </a:r>
              <a:endParaRPr lang="en-US" sz="2200" dirty="0">
                <a:solidFill>
                  <a:srgbClr val="000000"/>
                </a:solidFill>
                <a:latin typeface="Times New Roman" pitchFamily="18" charset="0"/>
                <a:cs typeface="Times New Roman" pitchFamily="18" charset="0"/>
              </a:endParaRPr>
            </a:p>
          </p:txBody>
        </p:sp>
      </p:grpSp>
      <p:grpSp>
        <p:nvGrpSpPr>
          <p:cNvPr id="24" name="组合 23">
            <a:extLst>
              <a:ext uri="{FF2B5EF4-FFF2-40B4-BE49-F238E27FC236}">
                <a16:creationId xmlns:a16="http://schemas.microsoft.com/office/drawing/2014/main" id="{44F893DF-865B-4A64-9E0A-0AB02D43FEF1}"/>
              </a:ext>
            </a:extLst>
          </p:cNvPr>
          <p:cNvGrpSpPr/>
          <p:nvPr/>
        </p:nvGrpSpPr>
        <p:grpSpPr>
          <a:xfrm>
            <a:off x="191345" y="92845"/>
            <a:ext cx="4127740" cy="613803"/>
            <a:chOff x="1271464" y="2420888"/>
            <a:chExt cx="4392488" cy="613803"/>
          </a:xfrm>
        </p:grpSpPr>
        <p:sp>
          <p:nvSpPr>
            <p:cNvPr id="25" name="矩形 2">
              <a:extLst>
                <a:ext uri="{FF2B5EF4-FFF2-40B4-BE49-F238E27FC236}">
                  <a16:creationId xmlns:a16="http://schemas.microsoft.com/office/drawing/2014/main" id="{3D6FB56D-6AB3-4201-AE4F-1DCCF8E0A8FF}"/>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6" name="TextBox 9">
              <a:extLst>
                <a:ext uri="{FF2B5EF4-FFF2-40B4-BE49-F238E27FC236}">
                  <a16:creationId xmlns:a16="http://schemas.microsoft.com/office/drawing/2014/main" id="{BD66F769-58BB-44DA-B12E-CE364416BCA5}"/>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1713408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strips(down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a:grpSpLocks/>
          </p:cNvGrpSpPr>
          <p:nvPr/>
        </p:nvGrpSpPr>
        <p:grpSpPr bwMode="auto">
          <a:xfrm>
            <a:off x="47328" y="764704"/>
            <a:ext cx="4331254" cy="822325"/>
            <a:chOff x="11113" y="950913"/>
            <a:chExt cx="5445943" cy="822325"/>
          </a:xfrm>
        </p:grpSpPr>
        <p:pic>
          <p:nvPicPr>
            <p:cNvPr id="15"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二、利润预测的方法</a:t>
              </a:r>
            </a:p>
          </p:txBody>
        </p:sp>
      </p:grpSp>
      <p:grpSp>
        <p:nvGrpSpPr>
          <p:cNvPr id="24" name="组合 23"/>
          <p:cNvGrpSpPr/>
          <p:nvPr/>
        </p:nvGrpSpPr>
        <p:grpSpPr>
          <a:xfrm>
            <a:off x="1055440" y="2142769"/>
            <a:ext cx="9937103" cy="2206705"/>
            <a:chOff x="1055440" y="1628800"/>
            <a:chExt cx="9937103" cy="2206705"/>
          </a:xfrm>
        </p:grpSpPr>
        <p:grpSp>
          <p:nvGrpSpPr>
            <p:cNvPr id="25" name="组合 31"/>
            <p:cNvGrpSpPr>
              <a:grpSpLocks/>
            </p:cNvGrpSpPr>
            <p:nvPr/>
          </p:nvGrpSpPr>
          <p:grpSpPr bwMode="auto">
            <a:xfrm>
              <a:off x="1055440" y="2163691"/>
              <a:ext cx="9937103" cy="1671814"/>
              <a:chOff x="267520" y="3789038"/>
              <a:chExt cx="5310799" cy="2077356"/>
            </a:xfrm>
          </p:grpSpPr>
          <p:sp>
            <p:nvSpPr>
              <p:cNvPr id="29" name="AutoShape 2"/>
              <p:cNvSpPr>
                <a:spLocks noChangeArrowheads="1"/>
              </p:cNvSpPr>
              <p:nvPr/>
            </p:nvSpPr>
            <p:spPr bwMode="ltGray">
              <a:xfrm>
                <a:off x="267520" y="3789038"/>
                <a:ext cx="5310799" cy="2077356"/>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30" name="Rectangle 6"/>
              <p:cNvSpPr>
                <a:spLocks noChangeArrowheads="1"/>
              </p:cNvSpPr>
              <p:nvPr/>
            </p:nvSpPr>
            <p:spPr bwMode="black">
              <a:xfrm>
                <a:off x="267520" y="4407362"/>
                <a:ext cx="5256584" cy="131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lvl="0" eaLnBrk="1" hangingPunct="1">
                  <a:lnSpc>
                    <a:spcPts val="4000"/>
                  </a:lnSpc>
                </a:pPr>
                <a:r>
                  <a:rPr lang="zh-CN" altLang="en-US" sz="2200" dirty="0">
                    <a:solidFill>
                      <a:srgbClr val="000000"/>
                    </a:solidFill>
                    <a:latin typeface="+mn-ea"/>
                    <a:ea typeface="+mn-ea"/>
                  </a:rPr>
                  <a:t>   目标利润</a:t>
                </a:r>
                <a:r>
                  <a:rPr lang="en-US" altLang="zh-CN" sz="2200" dirty="0">
                    <a:solidFill>
                      <a:srgbClr val="000000"/>
                    </a:solidFill>
                    <a:latin typeface="+mn-ea"/>
                    <a:ea typeface="+mn-ea"/>
                  </a:rPr>
                  <a:t>=</a:t>
                </a:r>
                <a:r>
                  <a:rPr lang="zh-CN" altLang="en-US" sz="2200" dirty="0">
                    <a:solidFill>
                      <a:srgbClr val="000000"/>
                    </a:solidFill>
                    <a:latin typeface="+mn-ea"/>
                    <a:ea typeface="+mn-ea"/>
                  </a:rPr>
                  <a:t>预测期产品预计销售成本</a:t>
                </a:r>
                <a:r>
                  <a:rPr lang="en-US" altLang="zh-CN" sz="2200" dirty="0">
                    <a:solidFill>
                      <a:srgbClr val="000000"/>
                    </a:solidFill>
                    <a:latin typeface="+mn-ea"/>
                    <a:ea typeface="+mn-ea"/>
                  </a:rPr>
                  <a:t>×</a:t>
                </a:r>
                <a:r>
                  <a:rPr lang="zh-CN" altLang="en-US" sz="2200" dirty="0">
                    <a:solidFill>
                      <a:srgbClr val="000000"/>
                    </a:solidFill>
                    <a:latin typeface="+mn-ea"/>
                    <a:ea typeface="+mn-ea"/>
                  </a:rPr>
                  <a:t>销售成本利润率</a:t>
                </a:r>
                <a:endParaRPr lang="en-US" altLang="zh-CN" sz="2200" dirty="0">
                  <a:solidFill>
                    <a:srgbClr val="000000"/>
                  </a:solidFill>
                  <a:latin typeface="+mn-ea"/>
                  <a:ea typeface="+mn-ea"/>
                </a:endParaRPr>
              </a:p>
              <a:p>
                <a:pPr lvl="0" eaLnBrk="1" hangingPunct="1">
                  <a:lnSpc>
                    <a:spcPts val="4000"/>
                  </a:lnSpc>
                </a:pPr>
                <a:r>
                  <a:rPr lang="en-US" altLang="zh-CN" sz="2200" dirty="0">
                    <a:solidFill>
                      <a:srgbClr val="000000"/>
                    </a:solidFill>
                    <a:latin typeface="+mn-ea"/>
                    <a:ea typeface="+mn-ea"/>
                  </a:rPr>
                  <a:t>                =  100×25%    =  25</a:t>
                </a:r>
                <a:r>
                  <a:rPr lang="zh-CN" altLang="en-US" sz="2200" dirty="0">
                    <a:solidFill>
                      <a:srgbClr val="000000"/>
                    </a:solidFill>
                    <a:latin typeface="+mn-ea"/>
                    <a:ea typeface="+mn-ea"/>
                  </a:rPr>
                  <a:t>万元</a:t>
                </a:r>
                <a:endParaRPr lang="en-US" altLang="zh-CN" sz="2200" dirty="0">
                  <a:solidFill>
                    <a:srgbClr val="000000"/>
                  </a:solidFill>
                  <a:latin typeface="+mn-ea"/>
                  <a:ea typeface="+mn-ea"/>
                </a:endParaRPr>
              </a:p>
            </p:txBody>
          </p:sp>
        </p:grpSp>
        <p:grpSp>
          <p:nvGrpSpPr>
            <p:cNvPr id="26" name="组合 30"/>
            <p:cNvGrpSpPr>
              <a:grpSpLocks/>
            </p:cNvGrpSpPr>
            <p:nvPr/>
          </p:nvGrpSpPr>
          <p:grpSpPr bwMode="auto">
            <a:xfrm>
              <a:off x="4206775" y="1628800"/>
              <a:ext cx="3401393" cy="819733"/>
              <a:chOff x="1885037" y="2622054"/>
              <a:chExt cx="2763632" cy="425450"/>
            </a:xfrm>
          </p:grpSpPr>
          <p:sp>
            <p:nvSpPr>
              <p:cNvPr id="27" name="AutoShape 4"/>
              <p:cNvSpPr>
                <a:spLocks noChangeArrowheads="1"/>
              </p:cNvSpPr>
              <p:nvPr/>
            </p:nvSpPr>
            <p:spPr bwMode="gray">
              <a:xfrm>
                <a:off x="1976289" y="2622054"/>
                <a:ext cx="2555367"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28" name="Text Box 5"/>
              <p:cNvSpPr txBox="1">
                <a:spLocks noChangeArrowheads="1"/>
              </p:cNvSpPr>
              <p:nvPr/>
            </p:nvSpPr>
            <p:spPr bwMode="white">
              <a:xfrm>
                <a:off x="1885037" y="2728837"/>
                <a:ext cx="2763632" cy="27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800" b="0" dirty="0">
                    <a:solidFill>
                      <a:srgbClr val="FFFFFF"/>
                    </a:solidFill>
                    <a:latin typeface="华文行楷" pitchFamily="2" charset="-122"/>
                    <a:ea typeface="华文行楷" pitchFamily="2" charset="-122"/>
                  </a:rPr>
                  <a:t>销售成本利润率法</a:t>
                </a:r>
              </a:p>
            </p:txBody>
          </p:sp>
        </p:grpSp>
      </p:grpSp>
      <p:grpSp>
        <p:nvGrpSpPr>
          <p:cNvPr id="18" name="组合 17">
            <a:extLst>
              <a:ext uri="{FF2B5EF4-FFF2-40B4-BE49-F238E27FC236}">
                <a16:creationId xmlns:a16="http://schemas.microsoft.com/office/drawing/2014/main" id="{395CA8B3-E352-4218-A08F-6746E755A73E}"/>
              </a:ext>
            </a:extLst>
          </p:cNvPr>
          <p:cNvGrpSpPr/>
          <p:nvPr/>
        </p:nvGrpSpPr>
        <p:grpSpPr>
          <a:xfrm>
            <a:off x="191345" y="92845"/>
            <a:ext cx="4127740" cy="613803"/>
            <a:chOff x="1271464" y="2420888"/>
            <a:chExt cx="4392488" cy="613803"/>
          </a:xfrm>
        </p:grpSpPr>
        <p:sp>
          <p:nvSpPr>
            <p:cNvPr id="19" name="矩形 2">
              <a:extLst>
                <a:ext uri="{FF2B5EF4-FFF2-40B4-BE49-F238E27FC236}">
                  <a16:creationId xmlns:a16="http://schemas.microsoft.com/office/drawing/2014/main" id="{6A3D8BFE-E237-460B-A289-614ABE69503A}"/>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9">
              <a:extLst>
                <a:ext uri="{FF2B5EF4-FFF2-40B4-BE49-F238E27FC236}">
                  <a16:creationId xmlns:a16="http://schemas.microsoft.com/office/drawing/2014/main" id="{03E63C75-0282-4C41-AAC7-E2AF616ED996}"/>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649359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055440" y="1844824"/>
            <a:ext cx="9937103" cy="3878519"/>
            <a:chOff x="1055440" y="1628800"/>
            <a:chExt cx="9937103" cy="3878519"/>
          </a:xfrm>
        </p:grpSpPr>
        <p:grpSp>
          <p:nvGrpSpPr>
            <p:cNvPr id="19" name="组合 31"/>
            <p:cNvGrpSpPr>
              <a:grpSpLocks/>
            </p:cNvGrpSpPr>
            <p:nvPr/>
          </p:nvGrpSpPr>
          <p:grpSpPr bwMode="auto">
            <a:xfrm>
              <a:off x="1055440" y="2163691"/>
              <a:ext cx="9937103" cy="3343628"/>
              <a:chOff x="267520" y="3789038"/>
              <a:chExt cx="5310799" cy="4154712"/>
            </a:xfrm>
          </p:grpSpPr>
          <p:sp>
            <p:nvSpPr>
              <p:cNvPr id="23" name="AutoShape 2"/>
              <p:cNvSpPr>
                <a:spLocks noChangeArrowheads="1"/>
              </p:cNvSpPr>
              <p:nvPr/>
            </p:nvSpPr>
            <p:spPr bwMode="ltGray">
              <a:xfrm>
                <a:off x="267520" y="3789038"/>
                <a:ext cx="5310799" cy="4154712"/>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24" name="Rectangle 6"/>
              <p:cNvSpPr>
                <a:spLocks noChangeArrowheads="1"/>
              </p:cNvSpPr>
              <p:nvPr/>
            </p:nvSpPr>
            <p:spPr bwMode="black">
              <a:xfrm>
                <a:off x="267520" y="4407362"/>
                <a:ext cx="5256584" cy="131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lvl="0" eaLnBrk="1" hangingPunct="1">
                  <a:lnSpc>
                    <a:spcPts val="4000"/>
                  </a:lnSpc>
                </a:pPr>
                <a:r>
                  <a:rPr lang="zh-CN" altLang="en-US" sz="2200" dirty="0">
                    <a:solidFill>
                      <a:srgbClr val="000000"/>
                    </a:solidFill>
                    <a:latin typeface="+mn-ea"/>
                    <a:ea typeface="+mn-ea"/>
                  </a:rPr>
                  <a:t>       利润的敏感性分析是研究当制约利润的有关因素发生某种变化时利润变化程度的一种分析方法。</a:t>
                </a:r>
                <a:endParaRPr lang="en-US" altLang="zh-CN" sz="2200" dirty="0">
                  <a:solidFill>
                    <a:srgbClr val="000000"/>
                  </a:solidFill>
                  <a:latin typeface="+mn-ea"/>
                  <a:ea typeface="+mn-ea"/>
                </a:endParaRPr>
              </a:p>
            </p:txBody>
          </p:sp>
        </p:grpSp>
        <p:grpSp>
          <p:nvGrpSpPr>
            <p:cNvPr id="20" name="组合 30"/>
            <p:cNvGrpSpPr>
              <a:grpSpLocks/>
            </p:cNvGrpSpPr>
            <p:nvPr/>
          </p:nvGrpSpPr>
          <p:grpSpPr bwMode="auto">
            <a:xfrm>
              <a:off x="4206775" y="1628800"/>
              <a:ext cx="3401393" cy="819733"/>
              <a:chOff x="1885037" y="2622054"/>
              <a:chExt cx="2763632" cy="425450"/>
            </a:xfrm>
          </p:grpSpPr>
          <p:sp>
            <p:nvSpPr>
              <p:cNvPr id="21" name="AutoShape 4"/>
              <p:cNvSpPr>
                <a:spLocks noChangeArrowheads="1"/>
              </p:cNvSpPr>
              <p:nvPr/>
            </p:nvSpPr>
            <p:spPr bwMode="gray">
              <a:xfrm>
                <a:off x="1976289" y="2622054"/>
                <a:ext cx="2555367"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22" name="Text Box 5"/>
              <p:cNvSpPr txBox="1">
                <a:spLocks noChangeArrowheads="1"/>
              </p:cNvSpPr>
              <p:nvPr/>
            </p:nvSpPr>
            <p:spPr bwMode="white">
              <a:xfrm>
                <a:off x="1885037" y="2728838"/>
                <a:ext cx="2763632" cy="27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800" b="0" dirty="0">
                    <a:solidFill>
                      <a:srgbClr val="FFFFFF"/>
                    </a:solidFill>
                    <a:latin typeface="华文行楷" pitchFamily="2" charset="-122"/>
                    <a:ea typeface="华文行楷" pitchFamily="2" charset="-122"/>
                  </a:rPr>
                  <a:t>敏感性分析</a:t>
                </a:r>
              </a:p>
            </p:txBody>
          </p:sp>
        </p:grpSp>
      </p:grpSp>
      <p:grpSp>
        <p:nvGrpSpPr>
          <p:cNvPr id="12" name="组合 11">
            <a:extLst>
              <a:ext uri="{FF2B5EF4-FFF2-40B4-BE49-F238E27FC236}">
                <a16:creationId xmlns:a16="http://schemas.microsoft.com/office/drawing/2014/main" id="{157EFEBE-2C07-4038-9E2A-5B6D404B4E32}"/>
              </a:ext>
            </a:extLst>
          </p:cNvPr>
          <p:cNvGrpSpPr/>
          <p:nvPr/>
        </p:nvGrpSpPr>
        <p:grpSpPr>
          <a:xfrm>
            <a:off x="191345" y="92845"/>
            <a:ext cx="4127740" cy="613803"/>
            <a:chOff x="1271464" y="2420888"/>
            <a:chExt cx="4392488" cy="613803"/>
          </a:xfrm>
        </p:grpSpPr>
        <p:sp>
          <p:nvSpPr>
            <p:cNvPr id="13" name="矩形 2">
              <a:extLst>
                <a:ext uri="{FF2B5EF4-FFF2-40B4-BE49-F238E27FC236}">
                  <a16:creationId xmlns:a16="http://schemas.microsoft.com/office/drawing/2014/main" id="{54385102-6E09-4B14-A60E-89A4F0854313}"/>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4" name="TextBox 9">
              <a:extLst>
                <a:ext uri="{FF2B5EF4-FFF2-40B4-BE49-F238E27FC236}">
                  <a16:creationId xmlns:a16="http://schemas.microsoft.com/office/drawing/2014/main" id="{F5F9BF49-1162-4042-9236-E7196667BE05}"/>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6199782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627477" y="2060848"/>
          <a:ext cx="7636875" cy="2640295"/>
        </p:xfrm>
        <a:graphic>
          <a:graphicData uri="http://schemas.openxmlformats.org/drawingml/2006/table">
            <a:tbl>
              <a:tblPr firstRow="1" firstCol="1" bandRow="1">
                <a:tableStyleId>{5C22544A-7EE6-4342-B048-85BDC9FD1C3A}</a:tableStyleId>
              </a:tblPr>
              <a:tblGrid>
                <a:gridCol w="2545310">
                  <a:extLst>
                    <a:ext uri="{9D8B030D-6E8A-4147-A177-3AD203B41FA5}">
                      <a16:colId xmlns:a16="http://schemas.microsoft.com/office/drawing/2014/main" val="20000"/>
                    </a:ext>
                  </a:extLst>
                </a:gridCol>
                <a:gridCol w="2587842">
                  <a:extLst>
                    <a:ext uri="{9D8B030D-6E8A-4147-A177-3AD203B41FA5}">
                      <a16:colId xmlns:a16="http://schemas.microsoft.com/office/drawing/2014/main" val="20001"/>
                    </a:ext>
                  </a:extLst>
                </a:gridCol>
                <a:gridCol w="2503723">
                  <a:extLst>
                    <a:ext uri="{9D8B030D-6E8A-4147-A177-3AD203B41FA5}">
                      <a16:colId xmlns:a16="http://schemas.microsoft.com/office/drawing/2014/main" val="20002"/>
                    </a:ext>
                  </a:extLst>
                </a:gridCol>
              </a:tblGrid>
              <a:tr h="528059">
                <a:tc>
                  <a:txBody>
                    <a:bodyPr/>
                    <a:lstStyle/>
                    <a:p>
                      <a:pPr algn="ctr">
                        <a:spcAft>
                          <a:spcPts val="0"/>
                        </a:spcAft>
                        <a:tabLst>
                          <a:tab pos="2916555" algn="ctr"/>
                        </a:tabLst>
                      </a:pPr>
                      <a:r>
                        <a:rPr lang="zh-CN" sz="2000" b="1" kern="100" dirty="0">
                          <a:effectLst/>
                        </a:rPr>
                        <a:t>影响因素</a:t>
                      </a:r>
                      <a:endParaRPr lang="zh-CN" sz="2000" b="1" kern="100" dirty="0">
                        <a:effectLst/>
                        <a:latin typeface="Calibri"/>
                        <a:ea typeface="宋体"/>
                        <a:cs typeface="Times New Roman"/>
                      </a:endParaRPr>
                    </a:p>
                  </a:txBody>
                  <a:tcPr marL="68580" marR="68580" marT="0" marB="0" anchor="ctr"/>
                </a:tc>
                <a:tc>
                  <a:txBody>
                    <a:bodyPr/>
                    <a:lstStyle/>
                    <a:p>
                      <a:pPr algn="ctr">
                        <a:spcAft>
                          <a:spcPts val="0"/>
                        </a:spcAft>
                        <a:tabLst>
                          <a:tab pos="2916555" algn="ctr"/>
                        </a:tabLst>
                      </a:pPr>
                      <a:r>
                        <a:rPr lang="zh-CN" sz="2000" b="1" kern="100" dirty="0">
                          <a:effectLst/>
                        </a:rPr>
                        <a:t>保本点</a:t>
                      </a:r>
                      <a:endParaRPr lang="zh-CN" sz="2000" b="1" kern="100" dirty="0">
                        <a:effectLst/>
                        <a:latin typeface="Calibri"/>
                        <a:ea typeface="宋体"/>
                        <a:cs typeface="Times New Roman"/>
                      </a:endParaRPr>
                    </a:p>
                  </a:txBody>
                  <a:tcPr marL="68580" marR="68580" marT="0" marB="0" anchor="ctr"/>
                </a:tc>
                <a:tc>
                  <a:txBody>
                    <a:bodyPr/>
                    <a:lstStyle/>
                    <a:p>
                      <a:pPr algn="ctr">
                        <a:spcAft>
                          <a:spcPts val="0"/>
                        </a:spcAft>
                        <a:tabLst>
                          <a:tab pos="2916555" algn="ctr"/>
                        </a:tabLst>
                      </a:pPr>
                      <a:r>
                        <a:rPr lang="zh-CN" sz="2000" b="1" kern="100">
                          <a:effectLst/>
                        </a:rPr>
                        <a:t>利润</a:t>
                      </a:r>
                      <a:endParaRPr lang="zh-CN" sz="2000" b="1" kern="100">
                        <a:effectLst/>
                        <a:latin typeface="Calibri"/>
                        <a:ea typeface="宋体"/>
                        <a:cs typeface="Times New Roman"/>
                      </a:endParaRPr>
                    </a:p>
                  </a:txBody>
                  <a:tcPr marL="68580" marR="68580" marT="0" marB="0" anchor="ctr"/>
                </a:tc>
                <a:extLst>
                  <a:ext uri="{0D108BD9-81ED-4DB2-BD59-A6C34878D82A}">
                    <a16:rowId xmlns:a16="http://schemas.microsoft.com/office/drawing/2014/main" val="10000"/>
                  </a:ext>
                </a:extLst>
              </a:tr>
              <a:tr h="528059">
                <a:tc>
                  <a:txBody>
                    <a:bodyPr/>
                    <a:lstStyle/>
                    <a:p>
                      <a:pPr algn="ctr">
                        <a:spcAft>
                          <a:spcPts val="0"/>
                        </a:spcAft>
                        <a:tabLst>
                          <a:tab pos="2916555" algn="ctr"/>
                        </a:tabLst>
                      </a:pPr>
                      <a:r>
                        <a:rPr lang="zh-CN" sz="2000" b="1" kern="100" dirty="0">
                          <a:effectLst/>
                        </a:rPr>
                        <a:t>单价</a:t>
                      </a:r>
                      <a:endParaRPr lang="zh-CN" sz="2000" b="1" kern="100" dirty="0">
                        <a:effectLst/>
                        <a:latin typeface="Calibri"/>
                        <a:ea typeface="宋体"/>
                        <a:cs typeface="Times New Roman"/>
                      </a:endParaRPr>
                    </a:p>
                  </a:txBody>
                  <a:tcPr marL="68580" marR="68580" marT="0" marB="0" anchor="ctr"/>
                </a:tc>
                <a:tc>
                  <a:txBody>
                    <a:bodyPr/>
                    <a:lstStyle/>
                    <a:p>
                      <a:endParaRPr lang="zh-CN" altLang="en-US"/>
                    </a:p>
                  </a:txBody>
                  <a:tcPr marL="68580" marR="68580" marT="0" marB="0" anchor="ctr"/>
                </a:tc>
                <a:tc>
                  <a:txBody>
                    <a:bodyPr/>
                    <a:lstStyle/>
                    <a:p>
                      <a:endParaRPr lang="zh-CN" altLang="en-US"/>
                    </a:p>
                  </a:txBody>
                  <a:tcPr marL="68580" marR="68580" marT="0" marB="0" anchor="ctr"/>
                </a:tc>
                <a:extLst>
                  <a:ext uri="{0D108BD9-81ED-4DB2-BD59-A6C34878D82A}">
                    <a16:rowId xmlns:a16="http://schemas.microsoft.com/office/drawing/2014/main" val="10001"/>
                  </a:ext>
                </a:extLst>
              </a:tr>
              <a:tr h="528059">
                <a:tc>
                  <a:txBody>
                    <a:bodyPr/>
                    <a:lstStyle/>
                    <a:p>
                      <a:pPr algn="ctr">
                        <a:spcAft>
                          <a:spcPts val="0"/>
                        </a:spcAft>
                        <a:tabLst>
                          <a:tab pos="2916555" algn="ctr"/>
                        </a:tabLst>
                      </a:pPr>
                      <a:r>
                        <a:rPr lang="zh-CN" sz="2000" b="1" kern="100">
                          <a:effectLst/>
                        </a:rPr>
                        <a:t>单位变动成本</a:t>
                      </a:r>
                      <a:endParaRPr lang="zh-CN" sz="2000" b="1" kern="100">
                        <a:effectLst/>
                        <a:latin typeface="Calibri"/>
                        <a:ea typeface="宋体"/>
                        <a:cs typeface="Times New Roman"/>
                      </a:endParaRPr>
                    </a:p>
                  </a:txBody>
                  <a:tcPr marL="68580" marR="68580" marT="0" marB="0" anchor="ctr"/>
                </a:tc>
                <a:tc>
                  <a:txBody>
                    <a:bodyPr/>
                    <a:lstStyle/>
                    <a:p>
                      <a:endParaRPr lang="zh-CN" altLang="en-US"/>
                    </a:p>
                  </a:txBody>
                  <a:tcPr marL="68580" marR="68580" marT="0" marB="0" anchor="ctr"/>
                </a:tc>
                <a:tc>
                  <a:txBody>
                    <a:bodyPr/>
                    <a:lstStyle/>
                    <a:p>
                      <a:endParaRPr lang="zh-CN" altLang="en-US"/>
                    </a:p>
                  </a:txBody>
                  <a:tcPr marL="68580" marR="68580" marT="0" marB="0" anchor="ctr"/>
                </a:tc>
                <a:extLst>
                  <a:ext uri="{0D108BD9-81ED-4DB2-BD59-A6C34878D82A}">
                    <a16:rowId xmlns:a16="http://schemas.microsoft.com/office/drawing/2014/main" val="10002"/>
                  </a:ext>
                </a:extLst>
              </a:tr>
              <a:tr h="528059">
                <a:tc>
                  <a:txBody>
                    <a:bodyPr/>
                    <a:lstStyle/>
                    <a:p>
                      <a:pPr algn="ctr">
                        <a:spcAft>
                          <a:spcPts val="0"/>
                        </a:spcAft>
                        <a:tabLst>
                          <a:tab pos="2916555" algn="ctr"/>
                        </a:tabLst>
                      </a:pPr>
                      <a:r>
                        <a:rPr lang="zh-CN" sz="2000" b="1" kern="100">
                          <a:effectLst/>
                        </a:rPr>
                        <a:t>固定成本</a:t>
                      </a:r>
                      <a:endParaRPr lang="zh-CN" sz="2000" b="1" kern="100">
                        <a:effectLst/>
                        <a:latin typeface="Calibri"/>
                        <a:ea typeface="宋体"/>
                        <a:cs typeface="Times New Roman"/>
                      </a:endParaRPr>
                    </a:p>
                  </a:txBody>
                  <a:tcPr marL="68580" marR="68580" marT="0" marB="0" anchor="ctr"/>
                </a:tc>
                <a:tc>
                  <a:txBody>
                    <a:bodyPr/>
                    <a:lstStyle/>
                    <a:p>
                      <a:endParaRPr lang="zh-CN" altLang="en-US"/>
                    </a:p>
                  </a:txBody>
                  <a:tcPr marL="68580" marR="68580" marT="0" marB="0" anchor="ctr"/>
                </a:tc>
                <a:tc>
                  <a:txBody>
                    <a:bodyPr/>
                    <a:lstStyle/>
                    <a:p>
                      <a:endParaRPr lang="zh-CN" altLang="en-US"/>
                    </a:p>
                  </a:txBody>
                  <a:tcPr marL="68580" marR="68580" marT="0" marB="0" anchor="ctr"/>
                </a:tc>
                <a:extLst>
                  <a:ext uri="{0D108BD9-81ED-4DB2-BD59-A6C34878D82A}">
                    <a16:rowId xmlns:a16="http://schemas.microsoft.com/office/drawing/2014/main" val="10003"/>
                  </a:ext>
                </a:extLst>
              </a:tr>
              <a:tr h="528059">
                <a:tc>
                  <a:txBody>
                    <a:bodyPr/>
                    <a:lstStyle/>
                    <a:p>
                      <a:pPr algn="ctr">
                        <a:spcAft>
                          <a:spcPts val="0"/>
                        </a:spcAft>
                        <a:tabLst>
                          <a:tab pos="2916555" algn="ctr"/>
                        </a:tabLst>
                      </a:pPr>
                      <a:r>
                        <a:rPr lang="zh-CN" sz="2000" b="1" kern="100" dirty="0">
                          <a:effectLst/>
                        </a:rPr>
                        <a:t>销售量</a:t>
                      </a:r>
                      <a:endParaRPr lang="zh-CN" sz="2000" b="1" kern="100" dirty="0">
                        <a:effectLst/>
                        <a:latin typeface="Calibri"/>
                        <a:ea typeface="宋体"/>
                        <a:cs typeface="Times New Roman"/>
                      </a:endParaRPr>
                    </a:p>
                  </a:txBody>
                  <a:tcPr marL="68580" marR="68580" marT="0" marB="0" anchor="ctr"/>
                </a:tc>
                <a:tc>
                  <a:txBody>
                    <a:bodyPr/>
                    <a:lstStyle/>
                    <a:p>
                      <a:endParaRPr lang="zh-CN" altLang="en-US"/>
                    </a:p>
                  </a:txBody>
                  <a:tcPr marL="68580" marR="68580" marT="0" marB="0" anchor="ctr"/>
                </a:tc>
                <a:tc>
                  <a:txBody>
                    <a:bodyPr/>
                    <a:lstStyle/>
                    <a:p>
                      <a:endParaRPr lang="zh-CN" altLang="en-US" dirty="0"/>
                    </a:p>
                  </a:txBody>
                  <a:tcPr marL="68580" marR="68580" marT="0" marB="0" anchor="ctr"/>
                </a:tc>
                <a:extLst>
                  <a:ext uri="{0D108BD9-81ED-4DB2-BD59-A6C34878D82A}">
                    <a16:rowId xmlns:a16="http://schemas.microsoft.com/office/drawing/2014/main" val="10004"/>
                  </a:ext>
                </a:extLst>
              </a:tr>
            </a:tbl>
          </a:graphicData>
        </a:graphic>
      </p:graphicFrame>
      <p:grpSp>
        <p:nvGrpSpPr>
          <p:cNvPr id="8" name="组合 7">
            <a:extLst>
              <a:ext uri="{FF2B5EF4-FFF2-40B4-BE49-F238E27FC236}">
                <a16:creationId xmlns:a16="http://schemas.microsoft.com/office/drawing/2014/main" id="{20A45ED6-042F-4320-AA43-CD2C0EA3ADEC}"/>
              </a:ext>
            </a:extLst>
          </p:cNvPr>
          <p:cNvGrpSpPr/>
          <p:nvPr/>
        </p:nvGrpSpPr>
        <p:grpSpPr>
          <a:xfrm>
            <a:off x="191345" y="92845"/>
            <a:ext cx="4127740" cy="613803"/>
            <a:chOff x="1271464" y="2420888"/>
            <a:chExt cx="4392488" cy="613803"/>
          </a:xfrm>
        </p:grpSpPr>
        <p:sp>
          <p:nvSpPr>
            <p:cNvPr id="9" name="矩形 2">
              <a:extLst>
                <a:ext uri="{FF2B5EF4-FFF2-40B4-BE49-F238E27FC236}">
                  <a16:creationId xmlns:a16="http://schemas.microsoft.com/office/drawing/2014/main" id="{147BAA7E-DC10-44E9-85BE-4F4C33D555D5}"/>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a:extLst>
                <a:ext uri="{FF2B5EF4-FFF2-40B4-BE49-F238E27FC236}">
                  <a16:creationId xmlns:a16="http://schemas.microsoft.com/office/drawing/2014/main" id="{A812C994-4FC1-4EC3-A498-4EC8D862770F}"/>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2533692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a:grpSpLocks/>
          </p:cNvGrpSpPr>
          <p:nvPr/>
        </p:nvGrpSpPr>
        <p:grpSpPr bwMode="auto">
          <a:xfrm>
            <a:off x="47328" y="764704"/>
            <a:ext cx="4331254" cy="822325"/>
            <a:chOff x="11113" y="950913"/>
            <a:chExt cx="5445943" cy="822325"/>
          </a:xfrm>
        </p:grpSpPr>
        <p:pic>
          <p:nvPicPr>
            <p:cNvPr id="45"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二、销售预测的方法</a:t>
              </a:r>
            </a:p>
          </p:txBody>
        </p:sp>
      </p:grpSp>
      <p:sp>
        <p:nvSpPr>
          <p:cNvPr id="47" name="TextBox 46"/>
          <p:cNvSpPr txBox="1"/>
          <p:nvPr/>
        </p:nvSpPr>
        <p:spPr>
          <a:xfrm>
            <a:off x="265159" y="1556792"/>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1.</a:t>
            </a:r>
            <a:r>
              <a:rPr lang="zh-CN" altLang="en-US" sz="2400" dirty="0">
                <a:latin typeface="Times New Roman" pitchFamily="18" charset="0"/>
                <a:cs typeface="Times New Roman" pitchFamily="18" charset="0"/>
              </a:rPr>
              <a:t>定性预测方法</a:t>
            </a:r>
            <a:endParaRPr lang="zh-CN" sz="2400" dirty="0">
              <a:latin typeface="Times New Roman" pitchFamily="18" charset="0"/>
              <a:cs typeface="Times New Roman" pitchFamily="18" charset="0"/>
            </a:endParaRPr>
          </a:p>
        </p:txBody>
      </p:sp>
      <p:grpSp>
        <p:nvGrpSpPr>
          <p:cNvPr id="60" name="组合 59"/>
          <p:cNvGrpSpPr/>
          <p:nvPr/>
        </p:nvGrpSpPr>
        <p:grpSpPr>
          <a:xfrm>
            <a:off x="2509339" y="3348646"/>
            <a:ext cx="1340530" cy="2390632"/>
            <a:chOff x="2210594" y="1810545"/>
            <a:chExt cx="1005703" cy="1981199"/>
          </a:xfrm>
        </p:grpSpPr>
        <p:cxnSp>
          <p:nvCxnSpPr>
            <p:cNvPr id="61" name="直接连接符 60"/>
            <p:cNvCxnSpPr/>
            <p:nvPr/>
          </p:nvCxnSpPr>
          <p:spPr>
            <a:xfrm>
              <a:off x="2210594" y="3160810"/>
              <a:ext cx="1005703" cy="630934"/>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2346670" y="2801144"/>
              <a:ext cx="777103" cy="1"/>
            </a:xfrm>
            <a:prstGeom prst="line">
              <a:avLst/>
            </a:prstGeom>
            <a:ln w="28575">
              <a:solidFill>
                <a:srgbClr val="F69F1E"/>
              </a:solidFill>
              <a:prstDash val="dash"/>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2210594" y="1810545"/>
              <a:ext cx="943881" cy="581419"/>
            </a:xfrm>
            <a:prstGeom prst="line">
              <a:avLst/>
            </a:prstGeom>
            <a:ln w="28575">
              <a:solidFill>
                <a:srgbClr val="EA5E66"/>
              </a:solidFill>
              <a:prstDash val="dash"/>
            </a:ln>
          </p:spPr>
          <p:style>
            <a:lnRef idx="1">
              <a:schemeClr val="accent1"/>
            </a:lnRef>
            <a:fillRef idx="0">
              <a:schemeClr val="accent1"/>
            </a:fillRef>
            <a:effectRef idx="0">
              <a:schemeClr val="accent1"/>
            </a:effectRef>
            <a:fontRef idx="minor">
              <a:schemeClr val="tx1"/>
            </a:fontRef>
          </p:style>
        </p:cxnSp>
      </p:grpSp>
      <p:grpSp>
        <p:nvGrpSpPr>
          <p:cNvPr id="64" name="组合 63"/>
          <p:cNvGrpSpPr/>
          <p:nvPr/>
        </p:nvGrpSpPr>
        <p:grpSpPr>
          <a:xfrm>
            <a:off x="680117" y="3506700"/>
            <a:ext cx="2268761" cy="2053835"/>
            <a:chOff x="304800" y="673100"/>
            <a:chExt cx="4000500" cy="4000500"/>
          </a:xfrm>
          <a:effectLst>
            <a:outerShdw blurRad="444500" dist="254000" dir="8100000" algn="tr" rotWithShape="0">
              <a:prstClr val="black">
                <a:alpha val="50000"/>
              </a:prstClr>
            </a:outerShdw>
          </a:effectLst>
        </p:grpSpPr>
        <p:sp>
          <p:nvSpPr>
            <p:cNvPr id="65" name="同心圆 1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0" kern="0">
                <a:latin typeface="Calibri"/>
                <a:ea typeface="宋体"/>
              </a:endParaRPr>
            </a:p>
          </p:txBody>
        </p:sp>
        <p:sp>
          <p:nvSpPr>
            <p:cNvPr id="66" name="椭圆 1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0" kern="0">
                <a:latin typeface="Calibri"/>
                <a:ea typeface="宋体"/>
              </a:endParaRPr>
            </a:p>
          </p:txBody>
        </p:sp>
      </p:grpSp>
      <p:grpSp>
        <p:nvGrpSpPr>
          <p:cNvPr id="67" name="组合 66"/>
          <p:cNvGrpSpPr/>
          <p:nvPr/>
        </p:nvGrpSpPr>
        <p:grpSpPr>
          <a:xfrm>
            <a:off x="3760356" y="2348880"/>
            <a:ext cx="1255524" cy="1136583"/>
            <a:chOff x="304800" y="673100"/>
            <a:chExt cx="4000500" cy="4000500"/>
          </a:xfrm>
          <a:effectLst>
            <a:outerShdw blurRad="444500" dist="254000" dir="8100000" algn="tr" rotWithShape="0">
              <a:prstClr val="black">
                <a:alpha val="50000"/>
              </a:prstClr>
            </a:outerShdw>
          </a:effectLst>
        </p:grpSpPr>
        <p:sp>
          <p:nvSpPr>
            <p:cNvPr id="68" name="同心圆 2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solidFill>
                  <a:srgbClr val="EA5E66"/>
                </a:solidFill>
                <a:latin typeface="微软雅黑" pitchFamily="34" charset="-122"/>
                <a:ea typeface="微软雅黑" pitchFamily="34" charset="-122"/>
              </a:endParaRPr>
            </a:p>
          </p:txBody>
        </p:sp>
        <p:sp>
          <p:nvSpPr>
            <p:cNvPr id="69" name="椭圆 2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solidFill>
                  <a:srgbClr val="EA5E66"/>
                </a:solidFill>
                <a:latin typeface="微软雅黑" pitchFamily="34" charset="-122"/>
                <a:ea typeface="微软雅黑" pitchFamily="34" charset="-122"/>
              </a:endParaRPr>
            </a:p>
          </p:txBody>
        </p:sp>
      </p:grpSp>
      <p:grpSp>
        <p:nvGrpSpPr>
          <p:cNvPr id="70" name="组合 69"/>
          <p:cNvGrpSpPr/>
          <p:nvPr/>
        </p:nvGrpSpPr>
        <p:grpSpPr>
          <a:xfrm>
            <a:off x="3760356" y="3933718"/>
            <a:ext cx="1255524" cy="1136583"/>
            <a:chOff x="304800" y="673100"/>
            <a:chExt cx="4000500" cy="4000500"/>
          </a:xfrm>
          <a:effectLst>
            <a:outerShdw blurRad="444500" dist="254000" dir="8100000" algn="tr" rotWithShape="0">
              <a:prstClr val="black">
                <a:alpha val="50000"/>
              </a:prstClr>
            </a:outerShdw>
          </a:effectLst>
        </p:grpSpPr>
        <p:sp>
          <p:nvSpPr>
            <p:cNvPr id="71" name="同心圆 2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sp>
          <p:nvSpPr>
            <p:cNvPr id="72" name="椭圆 2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grpSp>
      <p:grpSp>
        <p:nvGrpSpPr>
          <p:cNvPr id="73" name="组合 72"/>
          <p:cNvGrpSpPr/>
          <p:nvPr/>
        </p:nvGrpSpPr>
        <p:grpSpPr>
          <a:xfrm>
            <a:off x="3760356" y="5457600"/>
            <a:ext cx="1255524" cy="1136583"/>
            <a:chOff x="304800" y="673100"/>
            <a:chExt cx="4000500" cy="4000500"/>
          </a:xfrm>
          <a:effectLst>
            <a:outerShdw blurRad="444500" dist="254000" dir="8100000" algn="tr" rotWithShape="0">
              <a:prstClr val="black">
                <a:alpha val="50000"/>
              </a:prstClr>
            </a:outerShdw>
          </a:effectLst>
        </p:grpSpPr>
        <p:sp>
          <p:nvSpPr>
            <p:cNvPr id="74" name="同心圆 2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sp>
          <p:nvSpPr>
            <p:cNvPr id="75" name="椭圆 2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grpSp>
      <p:sp>
        <p:nvSpPr>
          <p:cNvPr id="76" name="文本框 37"/>
          <p:cNvSpPr>
            <a:spLocks noChangeArrowheads="1"/>
          </p:cNvSpPr>
          <p:nvPr/>
        </p:nvSpPr>
        <p:spPr bwMode="auto">
          <a:xfrm>
            <a:off x="1081650" y="4205096"/>
            <a:ext cx="1477267" cy="861744"/>
          </a:xfrm>
          <a:prstGeom prst="rect">
            <a:avLst/>
          </a:prstGeom>
          <a:noFill/>
          <a:ln>
            <a:noFill/>
          </a:ln>
          <a:effectLst>
            <a:innerShdw blurRad="63500" dist="50800" dir="16200000">
              <a:prstClr val="black">
                <a:alpha val="50000"/>
              </a:prstClr>
            </a:inn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90" tIns="60945" rIns="121890" bIns="6094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400" b="1" dirty="0">
                <a:solidFill>
                  <a:srgbClr val="EA6103"/>
                </a:solidFill>
                <a:sym typeface="微软雅黑" pitchFamily="34" charset="-122"/>
              </a:rPr>
              <a:t>市场调查</a:t>
            </a:r>
            <a:endParaRPr lang="en-US" altLang="zh-CN" sz="2400" b="1" dirty="0">
              <a:solidFill>
                <a:srgbClr val="EA6103"/>
              </a:solidFill>
              <a:sym typeface="微软雅黑" pitchFamily="34" charset="-122"/>
            </a:endParaRPr>
          </a:p>
          <a:p>
            <a:pPr algn="ctr" eaLnBrk="1" hangingPunct="1">
              <a:spcBef>
                <a:spcPct val="0"/>
              </a:spcBef>
              <a:buFont typeface="Arial" charset="0"/>
              <a:buNone/>
            </a:pPr>
            <a:r>
              <a:rPr lang="zh-CN" altLang="en-US" sz="2400" b="1" dirty="0">
                <a:solidFill>
                  <a:srgbClr val="EA6103"/>
                </a:solidFill>
                <a:sym typeface="微软雅黑" pitchFamily="34" charset="-122"/>
              </a:rPr>
              <a:t>的方面</a:t>
            </a:r>
          </a:p>
        </p:txBody>
      </p:sp>
      <p:sp>
        <p:nvSpPr>
          <p:cNvPr id="77" name="文本框 37"/>
          <p:cNvSpPr>
            <a:spLocks noChangeArrowheads="1"/>
          </p:cNvSpPr>
          <p:nvPr/>
        </p:nvSpPr>
        <p:spPr bwMode="auto">
          <a:xfrm>
            <a:off x="4059853" y="2636912"/>
            <a:ext cx="656529" cy="61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90" tIns="60945" rIns="121890" bIns="6094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rgbClr val="EA5E66"/>
                </a:solidFill>
                <a:sym typeface="微软雅黑" pitchFamily="34" charset="-122"/>
              </a:rPr>
              <a:t>产品</a:t>
            </a:r>
            <a:endParaRPr lang="en-US" altLang="zh-CN" sz="1600" b="1" dirty="0">
              <a:solidFill>
                <a:srgbClr val="EA5E66"/>
              </a:solidFill>
              <a:sym typeface="微软雅黑" pitchFamily="34" charset="-122"/>
            </a:endParaRPr>
          </a:p>
          <a:p>
            <a:pPr algn="ctr" eaLnBrk="1" hangingPunct="1">
              <a:spcBef>
                <a:spcPct val="0"/>
              </a:spcBef>
              <a:buFont typeface="Arial" charset="0"/>
              <a:buNone/>
            </a:pPr>
            <a:r>
              <a:rPr lang="zh-CN" altLang="en-US" sz="1600" b="1" dirty="0">
                <a:solidFill>
                  <a:srgbClr val="EA5E66"/>
                </a:solidFill>
                <a:sym typeface="微软雅黑" pitchFamily="34" charset="-122"/>
              </a:rPr>
              <a:t>周期</a:t>
            </a:r>
          </a:p>
        </p:txBody>
      </p:sp>
      <p:sp>
        <p:nvSpPr>
          <p:cNvPr id="78" name="文本框 37"/>
          <p:cNvSpPr>
            <a:spLocks noChangeArrowheads="1"/>
          </p:cNvSpPr>
          <p:nvPr/>
        </p:nvSpPr>
        <p:spPr bwMode="auto">
          <a:xfrm>
            <a:off x="3957261" y="4158296"/>
            <a:ext cx="861714" cy="61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90" tIns="60945" rIns="121890" bIns="6094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chemeClr val="accent3">
                    <a:lumMod val="50000"/>
                  </a:schemeClr>
                </a:solidFill>
                <a:sym typeface="微软雅黑" pitchFamily="34" charset="-122"/>
              </a:rPr>
              <a:t>消费者</a:t>
            </a:r>
            <a:endParaRPr lang="en-US" altLang="zh-CN" sz="1600" b="1" dirty="0">
              <a:solidFill>
                <a:schemeClr val="accent3">
                  <a:lumMod val="50000"/>
                </a:schemeClr>
              </a:solidFill>
              <a:sym typeface="微软雅黑" pitchFamily="34" charset="-122"/>
            </a:endParaRPr>
          </a:p>
          <a:p>
            <a:pPr algn="ctr" eaLnBrk="1" hangingPunct="1">
              <a:spcBef>
                <a:spcPct val="0"/>
              </a:spcBef>
              <a:buFont typeface="Arial" charset="0"/>
              <a:buNone/>
            </a:pPr>
            <a:r>
              <a:rPr lang="zh-CN" altLang="en-US" sz="1600" b="1" dirty="0">
                <a:solidFill>
                  <a:schemeClr val="accent3">
                    <a:lumMod val="50000"/>
                  </a:schemeClr>
                </a:solidFill>
                <a:sym typeface="微软雅黑" pitchFamily="34" charset="-122"/>
              </a:rPr>
              <a:t>情况</a:t>
            </a:r>
          </a:p>
        </p:txBody>
      </p:sp>
      <p:sp>
        <p:nvSpPr>
          <p:cNvPr id="79" name="文本框 37"/>
          <p:cNvSpPr>
            <a:spLocks noChangeArrowheads="1"/>
          </p:cNvSpPr>
          <p:nvPr/>
        </p:nvSpPr>
        <p:spPr bwMode="auto">
          <a:xfrm>
            <a:off x="3957261" y="5690645"/>
            <a:ext cx="861714" cy="61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90" tIns="60945" rIns="121890" bIns="6094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chemeClr val="tx2">
                    <a:lumMod val="50000"/>
                  </a:schemeClr>
                </a:solidFill>
                <a:sym typeface="微软雅黑" pitchFamily="34" charset="-122"/>
              </a:rPr>
              <a:t>竞争对</a:t>
            </a:r>
            <a:endParaRPr lang="en-US" altLang="zh-CN" sz="1600" b="1" dirty="0">
              <a:solidFill>
                <a:schemeClr val="tx2">
                  <a:lumMod val="50000"/>
                </a:schemeClr>
              </a:solidFill>
              <a:sym typeface="微软雅黑" pitchFamily="34" charset="-122"/>
            </a:endParaRPr>
          </a:p>
          <a:p>
            <a:pPr algn="ctr" eaLnBrk="1" hangingPunct="1">
              <a:spcBef>
                <a:spcPct val="0"/>
              </a:spcBef>
              <a:buFont typeface="Arial" charset="0"/>
              <a:buNone/>
            </a:pPr>
            <a:r>
              <a:rPr lang="zh-CN" altLang="en-US" sz="1600" b="1" dirty="0">
                <a:solidFill>
                  <a:schemeClr val="tx2">
                    <a:lumMod val="50000"/>
                  </a:schemeClr>
                </a:solidFill>
                <a:sym typeface="微软雅黑" pitchFamily="34" charset="-122"/>
              </a:rPr>
              <a:t>手情况</a:t>
            </a:r>
          </a:p>
        </p:txBody>
      </p:sp>
      <p:grpSp>
        <p:nvGrpSpPr>
          <p:cNvPr id="80" name="组合 79"/>
          <p:cNvGrpSpPr/>
          <p:nvPr/>
        </p:nvGrpSpPr>
        <p:grpSpPr>
          <a:xfrm>
            <a:off x="8125963" y="3310166"/>
            <a:ext cx="1340530" cy="2390632"/>
            <a:chOff x="2210594" y="1810545"/>
            <a:chExt cx="1005703" cy="1981199"/>
          </a:xfrm>
        </p:grpSpPr>
        <p:cxnSp>
          <p:nvCxnSpPr>
            <p:cNvPr id="81" name="直接连接符 80"/>
            <p:cNvCxnSpPr/>
            <p:nvPr/>
          </p:nvCxnSpPr>
          <p:spPr>
            <a:xfrm>
              <a:off x="2210594" y="3160810"/>
              <a:ext cx="1005703" cy="630934"/>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2346670" y="2801144"/>
              <a:ext cx="777103" cy="1"/>
            </a:xfrm>
            <a:prstGeom prst="line">
              <a:avLst/>
            </a:prstGeom>
            <a:ln w="28575">
              <a:solidFill>
                <a:srgbClr val="F69F1E"/>
              </a:solidFill>
              <a:prstDash val="dash"/>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V="1">
              <a:off x="2210594" y="1810545"/>
              <a:ext cx="943881" cy="581419"/>
            </a:xfrm>
            <a:prstGeom prst="line">
              <a:avLst/>
            </a:prstGeom>
            <a:ln w="28575">
              <a:solidFill>
                <a:srgbClr val="EA5E66"/>
              </a:solidFill>
              <a:prstDash val="dash"/>
            </a:ln>
          </p:spPr>
          <p:style>
            <a:lnRef idx="1">
              <a:schemeClr val="accent1"/>
            </a:lnRef>
            <a:fillRef idx="0">
              <a:schemeClr val="accent1"/>
            </a:fillRef>
            <a:effectRef idx="0">
              <a:schemeClr val="accent1"/>
            </a:effectRef>
            <a:fontRef idx="minor">
              <a:schemeClr val="tx1"/>
            </a:fontRef>
          </p:style>
        </p:cxnSp>
      </p:grpSp>
      <p:grpSp>
        <p:nvGrpSpPr>
          <p:cNvPr id="84" name="组合 83"/>
          <p:cNvGrpSpPr/>
          <p:nvPr/>
        </p:nvGrpSpPr>
        <p:grpSpPr>
          <a:xfrm>
            <a:off x="6296741" y="3468220"/>
            <a:ext cx="2268761" cy="2053835"/>
            <a:chOff x="304800" y="673100"/>
            <a:chExt cx="4000500" cy="4000500"/>
          </a:xfrm>
          <a:effectLst>
            <a:outerShdw blurRad="444500" dist="254000" dir="8100000" algn="tr" rotWithShape="0">
              <a:prstClr val="black">
                <a:alpha val="50000"/>
              </a:prstClr>
            </a:outerShdw>
          </a:effectLst>
        </p:grpSpPr>
        <p:sp>
          <p:nvSpPr>
            <p:cNvPr id="85" name="同心圆 1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0" kern="0">
                <a:latin typeface="Calibri"/>
                <a:ea typeface="宋体"/>
              </a:endParaRPr>
            </a:p>
          </p:txBody>
        </p:sp>
        <p:sp>
          <p:nvSpPr>
            <p:cNvPr id="86" name="椭圆 1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0" kern="0">
                <a:latin typeface="Calibri"/>
                <a:ea typeface="宋体"/>
              </a:endParaRPr>
            </a:p>
          </p:txBody>
        </p:sp>
      </p:grpSp>
      <p:grpSp>
        <p:nvGrpSpPr>
          <p:cNvPr id="87" name="组合 86"/>
          <p:cNvGrpSpPr/>
          <p:nvPr/>
        </p:nvGrpSpPr>
        <p:grpSpPr>
          <a:xfrm>
            <a:off x="9376980" y="2310400"/>
            <a:ext cx="1255524" cy="1136583"/>
            <a:chOff x="304800" y="673100"/>
            <a:chExt cx="4000500" cy="4000500"/>
          </a:xfrm>
          <a:effectLst>
            <a:outerShdw blurRad="444500" dist="254000" dir="8100000" algn="tr" rotWithShape="0">
              <a:prstClr val="black">
                <a:alpha val="50000"/>
              </a:prstClr>
            </a:outerShdw>
          </a:effectLst>
        </p:grpSpPr>
        <p:sp>
          <p:nvSpPr>
            <p:cNvPr id="88" name="同心圆 2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solidFill>
                  <a:srgbClr val="EA5E66"/>
                </a:solidFill>
                <a:latin typeface="微软雅黑" pitchFamily="34" charset="-122"/>
                <a:ea typeface="微软雅黑" pitchFamily="34" charset="-122"/>
              </a:endParaRPr>
            </a:p>
          </p:txBody>
        </p:sp>
        <p:sp>
          <p:nvSpPr>
            <p:cNvPr id="89" name="椭圆 2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solidFill>
                  <a:srgbClr val="EA5E66"/>
                </a:solidFill>
                <a:latin typeface="微软雅黑" pitchFamily="34" charset="-122"/>
                <a:ea typeface="微软雅黑" pitchFamily="34" charset="-122"/>
              </a:endParaRPr>
            </a:p>
          </p:txBody>
        </p:sp>
      </p:grpSp>
      <p:grpSp>
        <p:nvGrpSpPr>
          <p:cNvPr id="90" name="组合 89"/>
          <p:cNvGrpSpPr/>
          <p:nvPr/>
        </p:nvGrpSpPr>
        <p:grpSpPr>
          <a:xfrm>
            <a:off x="9376980" y="3895238"/>
            <a:ext cx="1255524" cy="1136583"/>
            <a:chOff x="304800" y="673100"/>
            <a:chExt cx="4000500" cy="4000500"/>
          </a:xfrm>
          <a:effectLst>
            <a:outerShdw blurRad="444500" dist="254000" dir="8100000" algn="tr" rotWithShape="0">
              <a:prstClr val="black">
                <a:alpha val="50000"/>
              </a:prstClr>
            </a:outerShdw>
          </a:effectLst>
        </p:grpSpPr>
        <p:sp>
          <p:nvSpPr>
            <p:cNvPr id="91" name="同心圆 2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sp>
          <p:nvSpPr>
            <p:cNvPr id="92" name="椭圆 2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grpSp>
      <p:grpSp>
        <p:nvGrpSpPr>
          <p:cNvPr id="93" name="组合 92"/>
          <p:cNvGrpSpPr/>
          <p:nvPr/>
        </p:nvGrpSpPr>
        <p:grpSpPr>
          <a:xfrm>
            <a:off x="9376980" y="5419120"/>
            <a:ext cx="1255524" cy="1136583"/>
            <a:chOff x="304800" y="673100"/>
            <a:chExt cx="4000500" cy="4000500"/>
          </a:xfrm>
          <a:effectLst>
            <a:outerShdw blurRad="444500" dist="254000" dir="8100000" algn="tr" rotWithShape="0">
              <a:prstClr val="black">
                <a:alpha val="50000"/>
              </a:prstClr>
            </a:outerShdw>
          </a:effectLst>
        </p:grpSpPr>
        <p:sp>
          <p:nvSpPr>
            <p:cNvPr id="94" name="同心圆 2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sp>
          <p:nvSpPr>
            <p:cNvPr id="95" name="椭圆 2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grpSp>
      <p:sp>
        <p:nvSpPr>
          <p:cNvPr id="96" name="文本框 37"/>
          <p:cNvSpPr>
            <a:spLocks noChangeArrowheads="1"/>
          </p:cNvSpPr>
          <p:nvPr/>
        </p:nvSpPr>
        <p:spPr bwMode="auto">
          <a:xfrm>
            <a:off x="6544385" y="4166616"/>
            <a:ext cx="1785043" cy="861744"/>
          </a:xfrm>
          <a:prstGeom prst="rect">
            <a:avLst/>
          </a:prstGeom>
          <a:noFill/>
          <a:ln>
            <a:noFill/>
          </a:ln>
          <a:effectLst>
            <a:innerShdw blurRad="63500" dist="50800" dir="16200000">
              <a:prstClr val="black">
                <a:alpha val="50000"/>
              </a:prstClr>
            </a:inn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90" tIns="60945" rIns="121890" bIns="6094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400" b="1" dirty="0">
                <a:solidFill>
                  <a:srgbClr val="EA6103"/>
                </a:solidFill>
                <a:sym typeface="微软雅黑" pitchFamily="34" charset="-122"/>
              </a:rPr>
              <a:t>专业人员</a:t>
            </a:r>
            <a:endParaRPr lang="en-US" altLang="zh-CN" sz="2400" b="1" dirty="0">
              <a:solidFill>
                <a:srgbClr val="EA6103"/>
              </a:solidFill>
              <a:sym typeface="微软雅黑" pitchFamily="34" charset="-122"/>
            </a:endParaRPr>
          </a:p>
          <a:p>
            <a:pPr algn="ctr" eaLnBrk="1" hangingPunct="1">
              <a:spcBef>
                <a:spcPct val="0"/>
              </a:spcBef>
              <a:buFont typeface="Arial" charset="0"/>
              <a:buNone/>
            </a:pPr>
            <a:r>
              <a:rPr lang="zh-CN" altLang="en-US" sz="2400" dirty="0">
                <a:solidFill>
                  <a:srgbClr val="EA6103"/>
                </a:solidFill>
                <a:sym typeface="微软雅黑" pitchFamily="34" charset="-122"/>
              </a:rPr>
              <a:t>判断分析</a:t>
            </a:r>
            <a:r>
              <a:rPr lang="zh-CN" altLang="en-US" sz="2400" b="1" dirty="0">
                <a:solidFill>
                  <a:srgbClr val="EA6103"/>
                </a:solidFill>
                <a:sym typeface="微软雅黑" pitchFamily="34" charset="-122"/>
              </a:rPr>
              <a:t>法</a:t>
            </a:r>
          </a:p>
        </p:txBody>
      </p:sp>
      <p:sp>
        <p:nvSpPr>
          <p:cNvPr id="97" name="文本框 37"/>
          <p:cNvSpPr>
            <a:spLocks noChangeArrowheads="1"/>
          </p:cNvSpPr>
          <p:nvPr/>
        </p:nvSpPr>
        <p:spPr bwMode="auto">
          <a:xfrm>
            <a:off x="9573886" y="2598432"/>
            <a:ext cx="861714" cy="61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90" tIns="60945" rIns="121890" bIns="6094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rgbClr val="EA5E66"/>
                </a:solidFill>
                <a:sym typeface="微软雅黑" pitchFamily="34" charset="-122"/>
              </a:rPr>
              <a:t>个人</a:t>
            </a:r>
            <a:endParaRPr lang="en-US" altLang="zh-CN" sz="1600" b="1" dirty="0">
              <a:solidFill>
                <a:srgbClr val="EA5E66"/>
              </a:solidFill>
              <a:sym typeface="微软雅黑" pitchFamily="34" charset="-122"/>
            </a:endParaRPr>
          </a:p>
          <a:p>
            <a:pPr algn="ctr" eaLnBrk="1" hangingPunct="1">
              <a:spcBef>
                <a:spcPct val="0"/>
              </a:spcBef>
              <a:buFont typeface="Arial" charset="0"/>
              <a:buNone/>
            </a:pPr>
            <a:r>
              <a:rPr lang="zh-CN" altLang="en-US" sz="1600" b="1" dirty="0">
                <a:solidFill>
                  <a:srgbClr val="EA5E66"/>
                </a:solidFill>
                <a:sym typeface="微软雅黑" pitchFamily="34" charset="-122"/>
              </a:rPr>
              <a:t>意见法</a:t>
            </a:r>
          </a:p>
        </p:txBody>
      </p:sp>
      <p:sp>
        <p:nvSpPr>
          <p:cNvPr id="98" name="文本框 37"/>
          <p:cNvSpPr>
            <a:spLocks noChangeArrowheads="1"/>
          </p:cNvSpPr>
          <p:nvPr/>
        </p:nvSpPr>
        <p:spPr bwMode="auto">
          <a:xfrm>
            <a:off x="9573885" y="4119816"/>
            <a:ext cx="861714" cy="61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90" tIns="60945" rIns="121890" bIns="6094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chemeClr val="accent3">
                    <a:lumMod val="50000"/>
                  </a:schemeClr>
                </a:solidFill>
                <a:sym typeface="微软雅黑" pitchFamily="34" charset="-122"/>
              </a:rPr>
              <a:t>会议</a:t>
            </a:r>
            <a:endParaRPr lang="en-US" altLang="zh-CN" sz="1600" b="1" dirty="0">
              <a:solidFill>
                <a:schemeClr val="accent3">
                  <a:lumMod val="50000"/>
                </a:schemeClr>
              </a:solidFill>
              <a:sym typeface="微软雅黑" pitchFamily="34" charset="-122"/>
            </a:endParaRPr>
          </a:p>
          <a:p>
            <a:pPr algn="ctr" eaLnBrk="1" hangingPunct="1">
              <a:spcBef>
                <a:spcPct val="0"/>
              </a:spcBef>
              <a:buFont typeface="Arial" charset="0"/>
              <a:buNone/>
            </a:pPr>
            <a:r>
              <a:rPr lang="zh-CN" altLang="en-US" sz="1600" b="1" dirty="0">
                <a:solidFill>
                  <a:schemeClr val="accent3">
                    <a:lumMod val="50000"/>
                  </a:schemeClr>
                </a:solidFill>
                <a:sym typeface="微软雅黑" pitchFamily="34" charset="-122"/>
              </a:rPr>
              <a:t>判断法</a:t>
            </a:r>
          </a:p>
        </p:txBody>
      </p:sp>
      <p:sp>
        <p:nvSpPr>
          <p:cNvPr id="99" name="文本框 37"/>
          <p:cNvSpPr>
            <a:spLocks noChangeArrowheads="1"/>
          </p:cNvSpPr>
          <p:nvPr/>
        </p:nvSpPr>
        <p:spPr bwMode="auto">
          <a:xfrm>
            <a:off x="9471293" y="5805264"/>
            <a:ext cx="1066899" cy="369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90" tIns="60945" rIns="121890" bIns="6094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chemeClr val="tx2">
                    <a:lumMod val="50000"/>
                  </a:schemeClr>
                </a:solidFill>
                <a:sym typeface="微软雅黑" pitchFamily="34" charset="-122"/>
              </a:rPr>
              <a:t>德尔菲法</a:t>
            </a:r>
          </a:p>
        </p:txBody>
      </p:sp>
      <p:grpSp>
        <p:nvGrpSpPr>
          <p:cNvPr id="52" name="组合 51">
            <a:extLst>
              <a:ext uri="{FF2B5EF4-FFF2-40B4-BE49-F238E27FC236}">
                <a16:creationId xmlns:a16="http://schemas.microsoft.com/office/drawing/2014/main" id="{035596DB-B98F-4C85-8285-D71268CD7E08}"/>
              </a:ext>
            </a:extLst>
          </p:cNvPr>
          <p:cNvGrpSpPr/>
          <p:nvPr/>
        </p:nvGrpSpPr>
        <p:grpSpPr>
          <a:xfrm>
            <a:off x="191345" y="92845"/>
            <a:ext cx="4059473" cy="613803"/>
            <a:chOff x="1271464" y="2420888"/>
            <a:chExt cx="4392488" cy="613803"/>
          </a:xfrm>
        </p:grpSpPr>
        <p:sp>
          <p:nvSpPr>
            <p:cNvPr id="53" name="矩形 2">
              <a:extLst>
                <a:ext uri="{FF2B5EF4-FFF2-40B4-BE49-F238E27FC236}">
                  <a16:creationId xmlns:a16="http://schemas.microsoft.com/office/drawing/2014/main" id="{F4FF850E-EECC-43C7-A786-AFB28CCC87E2}"/>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54" name="TextBox 10">
              <a:extLst>
                <a:ext uri="{FF2B5EF4-FFF2-40B4-BE49-F238E27FC236}">
                  <a16:creationId xmlns:a16="http://schemas.microsoft.com/office/drawing/2014/main" id="{A753F6C3-F1C7-4EB0-A4F7-C5CDBDA026C7}"/>
                </a:ext>
              </a:extLst>
            </p:cNvPr>
            <p:cNvSpPr txBox="1"/>
            <p:nvPr/>
          </p:nvSpPr>
          <p:spPr>
            <a:xfrm>
              <a:off x="1426882" y="2449916"/>
              <a:ext cx="4237070"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销售预测</a:t>
              </a:r>
            </a:p>
          </p:txBody>
        </p:sp>
      </p:grpSp>
    </p:spTree>
    <p:extLst>
      <p:ext uri="{BB962C8B-B14F-4D97-AF65-F5344CB8AC3E}">
        <p14:creationId xmlns:p14="http://schemas.microsoft.com/office/powerpoint/2010/main" val="28703834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0-#ppt_w/2"/>
                                          </p:val>
                                        </p:tav>
                                        <p:tav tm="100000">
                                          <p:val>
                                            <p:strVal val="#ppt_x"/>
                                          </p:val>
                                        </p:tav>
                                      </p:tavLst>
                                    </p:anim>
                                    <p:anim calcmode="lin" valueType="num">
                                      <p:cBhvr additive="base">
                                        <p:cTn id="8" dur="500" fill="hold"/>
                                        <p:tgtEl>
                                          <p:spTgt spid="64"/>
                                        </p:tgtEl>
                                        <p:attrNameLst>
                                          <p:attrName>ppt_y</p:attrName>
                                        </p:attrNameLst>
                                      </p:cBhvr>
                                      <p:tavLst>
                                        <p:tav tm="0">
                                          <p:val>
                                            <p:strVal val="#ppt_y"/>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additive="base">
                                        <p:cTn id="11" dur="500" fill="hold"/>
                                        <p:tgtEl>
                                          <p:spTgt spid="67"/>
                                        </p:tgtEl>
                                        <p:attrNameLst>
                                          <p:attrName>ppt_x</p:attrName>
                                        </p:attrNameLst>
                                      </p:cBhvr>
                                      <p:tavLst>
                                        <p:tav tm="0">
                                          <p:val>
                                            <p:strVal val="1+#ppt_w/2"/>
                                          </p:val>
                                        </p:tav>
                                        <p:tav tm="100000">
                                          <p:val>
                                            <p:strVal val="#ppt_x"/>
                                          </p:val>
                                        </p:tav>
                                      </p:tavLst>
                                    </p:anim>
                                    <p:anim calcmode="lin" valueType="num">
                                      <p:cBhvr additive="base">
                                        <p:cTn id="12" dur="500" fill="hold"/>
                                        <p:tgtEl>
                                          <p:spTgt spid="67"/>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20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fill="hold"/>
                                        <p:tgtEl>
                                          <p:spTgt spid="70"/>
                                        </p:tgtEl>
                                        <p:attrNameLst>
                                          <p:attrName>ppt_x</p:attrName>
                                        </p:attrNameLst>
                                      </p:cBhvr>
                                      <p:tavLst>
                                        <p:tav tm="0">
                                          <p:val>
                                            <p:strVal val="1+#ppt_w/2"/>
                                          </p:val>
                                        </p:tav>
                                        <p:tav tm="100000">
                                          <p:val>
                                            <p:strVal val="#ppt_x"/>
                                          </p:val>
                                        </p:tav>
                                      </p:tavLst>
                                    </p:anim>
                                    <p:anim calcmode="lin" valueType="num">
                                      <p:cBhvr additive="base">
                                        <p:cTn id="16" dur="500" fill="hold"/>
                                        <p:tgtEl>
                                          <p:spTgt spid="70"/>
                                        </p:tgtEl>
                                        <p:attrNameLst>
                                          <p:attrName>ppt_y</p:attrName>
                                        </p:attrNameLst>
                                      </p:cBhvr>
                                      <p:tavLst>
                                        <p:tav tm="0">
                                          <p:val>
                                            <p:strVal val="#ppt_y"/>
                                          </p:val>
                                        </p:tav>
                                        <p:tav tm="100000">
                                          <p:val>
                                            <p:strVal val="#ppt_y"/>
                                          </p:val>
                                        </p:tav>
                                      </p:tavLst>
                                    </p:anim>
                                  </p:childTnLst>
                                </p:cTn>
                              </p:par>
                              <p:par>
                                <p:cTn id="17" presetID="2" presetClass="entr" presetSubtype="6" fill="hold" nodeType="withEffect">
                                  <p:stCondLst>
                                    <p:cond delay="400"/>
                                  </p:stCondLst>
                                  <p:childTnLst>
                                    <p:set>
                                      <p:cBhvr>
                                        <p:cTn id="18" dur="1" fill="hold">
                                          <p:stCondLst>
                                            <p:cond delay="0"/>
                                          </p:stCondLst>
                                        </p:cTn>
                                        <p:tgtEl>
                                          <p:spTgt spid="73"/>
                                        </p:tgtEl>
                                        <p:attrNameLst>
                                          <p:attrName>style.visibility</p:attrName>
                                        </p:attrNameLst>
                                      </p:cBhvr>
                                      <p:to>
                                        <p:strVal val="visible"/>
                                      </p:to>
                                    </p:set>
                                    <p:anim calcmode="lin" valueType="num">
                                      <p:cBhvr additive="base">
                                        <p:cTn id="19" dur="500" fill="hold"/>
                                        <p:tgtEl>
                                          <p:spTgt spid="73"/>
                                        </p:tgtEl>
                                        <p:attrNameLst>
                                          <p:attrName>ppt_x</p:attrName>
                                        </p:attrNameLst>
                                      </p:cBhvr>
                                      <p:tavLst>
                                        <p:tav tm="0">
                                          <p:val>
                                            <p:strVal val="1+#ppt_w/2"/>
                                          </p:val>
                                        </p:tav>
                                        <p:tav tm="100000">
                                          <p:val>
                                            <p:strVal val="#ppt_x"/>
                                          </p:val>
                                        </p:tav>
                                      </p:tavLst>
                                    </p:anim>
                                    <p:anim calcmode="lin" valueType="num">
                                      <p:cBhvr additive="base">
                                        <p:cTn id="20" dur="500" fill="hold"/>
                                        <p:tgtEl>
                                          <p:spTgt spid="73"/>
                                        </p:tgtEl>
                                        <p:attrNameLst>
                                          <p:attrName>ppt_y</p:attrName>
                                        </p:attrNameLst>
                                      </p:cBhvr>
                                      <p:tavLst>
                                        <p:tav tm="0">
                                          <p:val>
                                            <p:strVal val="1+#ppt_h/2"/>
                                          </p:val>
                                        </p:tav>
                                        <p:tav tm="100000">
                                          <p:val>
                                            <p:strVal val="#ppt_y"/>
                                          </p:val>
                                        </p:tav>
                                      </p:tavLst>
                                    </p:anim>
                                  </p:childTnLst>
                                </p:cTn>
                              </p:par>
                            </p:childTnLst>
                          </p:cTn>
                        </p:par>
                        <p:par>
                          <p:cTn id="21" fill="hold">
                            <p:stCondLst>
                              <p:cond delay="900"/>
                            </p:stCondLst>
                            <p:childTnLst>
                              <p:par>
                                <p:cTn id="22" presetID="22" presetClass="entr" presetSubtype="8" fill="hold" nodeType="after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wipe(left)">
                                      <p:cBhvr>
                                        <p:cTn id="24" dur="500"/>
                                        <p:tgtEl>
                                          <p:spTgt spid="60"/>
                                        </p:tgtEl>
                                      </p:cBhvr>
                                    </p:animEffect>
                                  </p:childTnLst>
                                </p:cTn>
                              </p:par>
                            </p:childTnLst>
                          </p:cTn>
                        </p:par>
                        <p:par>
                          <p:cTn id="25" fill="hold">
                            <p:stCondLst>
                              <p:cond delay="1400"/>
                            </p:stCondLst>
                            <p:childTnLst>
                              <p:par>
                                <p:cTn id="26" presetID="53" presetClass="entr" presetSubtype="16" fill="hold" grpId="0" nodeType="afterEffect">
                                  <p:stCondLst>
                                    <p:cond delay="0"/>
                                  </p:stCondLst>
                                  <p:childTnLst>
                                    <p:set>
                                      <p:cBhvr>
                                        <p:cTn id="27" dur="1" fill="hold">
                                          <p:stCondLst>
                                            <p:cond delay="0"/>
                                          </p:stCondLst>
                                        </p:cTn>
                                        <p:tgtEl>
                                          <p:spTgt spid="76"/>
                                        </p:tgtEl>
                                        <p:attrNameLst>
                                          <p:attrName>style.visibility</p:attrName>
                                        </p:attrNameLst>
                                      </p:cBhvr>
                                      <p:to>
                                        <p:strVal val="visible"/>
                                      </p:to>
                                    </p:set>
                                    <p:anim calcmode="lin" valueType="num">
                                      <p:cBhvr>
                                        <p:cTn id="28" dur="500" fill="hold"/>
                                        <p:tgtEl>
                                          <p:spTgt spid="76"/>
                                        </p:tgtEl>
                                        <p:attrNameLst>
                                          <p:attrName>ppt_w</p:attrName>
                                        </p:attrNameLst>
                                      </p:cBhvr>
                                      <p:tavLst>
                                        <p:tav tm="0">
                                          <p:val>
                                            <p:fltVal val="0"/>
                                          </p:val>
                                        </p:tav>
                                        <p:tav tm="100000">
                                          <p:val>
                                            <p:strVal val="#ppt_w"/>
                                          </p:val>
                                        </p:tav>
                                      </p:tavLst>
                                    </p:anim>
                                    <p:anim calcmode="lin" valueType="num">
                                      <p:cBhvr>
                                        <p:cTn id="29" dur="500" fill="hold"/>
                                        <p:tgtEl>
                                          <p:spTgt spid="76"/>
                                        </p:tgtEl>
                                        <p:attrNameLst>
                                          <p:attrName>ppt_h</p:attrName>
                                        </p:attrNameLst>
                                      </p:cBhvr>
                                      <p:tavLst>
                                        <p:tav tm="0">
                                          <p:val>
                                            <p:fltVal val="0"/>
                                          </p:val>
                                        </p:tav>
                                        <p:tav tm="100000">
                                          <p:val>
                                            <p:strVal val="#ppt_h"/>
                                          </p:val>
                                        </p:tav>
                                      </p:tavLst>
                                    </p:anim>
                                    <p:animEffect transition="in" filter="fade">
                                      <p:cBhvr>
                                        <p:cTn id="30" dur="500"/>
                                        <p:tgtEl>
                                          <p:spTgt spid="76"/>
                                        </p:tgtEl>
                                      </p:cBhvr>
                                    </p:animEffect>
                                  </p:childTnLst>
                                </p:cTn>
                              </p:par>
                            </p:childTnLst>
                          </p:cTn>
                        </p:par>
                        <p:par>
                          <p:cTn id="31" fill="hold">
                            <p:stCondLst>
                              <p:cond delay="1900"/>
                            </p:stCondLst>
                            <p:childTnLst>
                              <p:par>
                                <p:cTn id="32" presetID="53" presetClass="entr" presetSubtype="16" fill="hold" grpId="0" nodeType="after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p:cTn id="34" dur="500" fill="hold"/>
                                        <p:tgtEl>
                                          <p:spTgt spid="77"/>
                                        </p:tgtEl>
                                        <p:attrNameLst>
                                          <p:attrName>ppt_w</p:attrName>
                                        </p:attrNameLst>
                                      </p:cBhvr>
                                      <p:tavLst>
                                        <p:tav tm="0">
                                          <p:val>
                                            <p:fltVal val="0"/>
                                          </p:val>
                                        </p:tav>
                                        <p:tav tm="100000">
                                          <p:val>
                                            <p:strVal val="#ppt_w"/>
                                          </p:val>
                                        </p:tav>
                                      </p:tavLst>
                                    </p:anim>
                                    <p:anim calcmode="lin" valueType="num">
                                      <p:cBhvr>
                                        <p:cTn id="35" dur="500" fill="hold"/>
                                        <p:tgtEl>
                                          <p:spTgt spid="77"/>
                                        </p:tgtEl>
                                        <p:attrNameLst>
                                          <p:attrName>ppt_h</p:attrName>
                                        </p:attrNameLst>
                                      </p:cBhvr>
                                      <p:tavLst>
                                        <p:tav tm="0">
                                          <p:val>
                                            <p:fltVal val="0"/>
                                          </p:val>
                                        </p:tav>
                                        <p:tav tm="100000">
                                          <p:val>
                                            <p:strVal val="#ppt_h"/>
                                          </p:val>
                                        </p:tav>
                                      </p:tavLst>
                                    </p:anim>
                                    <p:animEffect transition="in" filter="fade">
                                      <p:cBhvr>
                                        <p:cTn id="36" dur="500"/>
                                        <p:tgtEl>
                                          <p:spTgt spid="77"/>
                                        </p:tgtEl>
                                      </p:cBhvr>
                                    </p:animEffect>
                                  </p:childTnLst>
                                </p:cTn>
                              </p:par>
                            </p:childTnLst>
                          </p:cTn>
                        </p:par>
                        <p:par>
                          <p:cTn id="37" fill="hold">
                            <p:stCondLst>
                              <p:cond delay="2400"/>
                            </p:stCondLst>
                            <p:childTnLst>
                              <p:par>
                                <p:cTn id="38" presetID="53" presetClass="entr" presetSubtype="16" fill="hold" grpId="0" nodeType="afterEffect">
                                  <p:stCondLst>
                                    <p:cond delay="0"/>
                                  </p:stCondLst>
                                  <p:childTnLst>
                                    <p:set>
                                      <p:cBhvr>
                                        <p:cTn id="39" dur="1" fill="hold">
                                          <p:stCondLst>
                                            <p:cond delay="0"/>
                                          </p:stCondLst>
                                        </p:cTn>
                                        <p:tgtEl>
                                          <p:spTgt spid="78"/>
                                        </p:tgtEl>
                                        <p:attrNameLst>
                                          <p:attrName>style.visibility</p:attrName>
                                        </p:attrNameLst>
                                      </p:cBhvr>
                                      <p:to>
                                        <p:strVal val="visible"/>
                                      </p:to>
                                    </p:set>
                                    <p:anim calcmode="lin" valueType="num">
                                      <p:cBhvr>
                                        <p:cTn id="40" dur="500" fill="hold"/>
                                        <p:tgtEl>
                                          <p:spTgt spid="78"/>
                                        </p:tgtEl>
                                        <p:attrNameLst>
                                          <p:attrName>ppt_w</p:attrName>
                                        </p:attrNameLst>
                                      </p:cBhvr>
                                      <p:tavLst>
                                        <p:tav tm="0">
                                          <p:val>
                                            <p:fltVal val="0"/>
                                          </p:val>
                                        </p:tav>
                                        <p:tav tm="100000">
                                          <p:val>
                                            <p:strVal val="#ppt_w"/>
                                          </p:val>
                                        </p:tav>
                                      </p:tavLst>
                                    </p:anim>
                                    <p:anim calcmode="lin" valueType="num">
                                      <p:cBhvr>
                                        <p:cTn id="41" dur="500" fill="hold"/>
                                        <p:tgtEl>
                                          <p:spTgt spid="78"/>
                                        </p:tgtEl>
                                        <p:attrNameLst>
                                          <p:attrName>ppt_h</p:attrName>
                                        </p:attrNameLst>
                                      </p:cBhvr>
                                      <p:tavLst>
                                        <p:tav tm="0">
                                          <p:val>
                                            <p:fltVal val="0"/>
                                          </p:val>
                                        </p:tav>
                                        <p:tav tm="100000">
                                          <p:val>
                                            <p:strVal val="#ppt_h"/>
                                          </p:val>
                                        </p:tav>
                                      </p:tavLst>
                                    </p:anim>
                                    <p:animEffect transition="in" filter="fade">
                                      <p:cBhvr>
                                        <p:cTn id="42" dur="500"/>
                                        <p:tgtEl>
                                          <p:spTgt spid="78"/>
                                        </p:tgtEl>
                                      </p:cBhvr>
                                    </p:animEffect>
                                  </p:childTnLst>
                                </p:cTn>
                              </p:par>
                            </p:childTnLst>
                          </p:cTn>
                        </p:par>
                        <p:par>
                          <p:cTn id="43" fill="hold">
                            <p:stCondLst>
                              <p:cond delay="2900"/>
                            </p:stCondLst>
                            <p:childTnLst>
                              <p:par>
                                <p:cTn id="44" presetID="53" presetClass="entr" presetSubtype="16" fill="hold" grpId="0" nodeType="afterEffect">
                                  <p:stCondLst>
                                    <p:cond delay="0"/>
                                  </p:stCondLst>
                                  <p:childTnLst>
                                    <p:set>
                                      <p:cBhvr>
                                        <p:cTn id="45" dur="1" fill="hold">
                                          <p:stCondLst>
                                            <p:cond delay="0"/>
                                          </p:stCondLst>
                                        </p:cTn>
                                        <p:tgtEl>
                                          <p:spTgt spid="79"/>
                                        </p:tgtEl>
                                        <p:attrNameLst>
                                          <p:attrName>style.visibility</p:attrName>
                                        </p:attrNameLst>
                                      </p:cBhvr>
                                      <p:to>
                                        <p:strVal val="visible"/>
                                      </p:to>
                                    </p:set>
                                    <p:anim calcmode="lin" valueType="num">
                                      <p:cBhvr>
                                        <p:cTn id="46" dur="500" fill="hold"/>
                                        <p:tgtEl>
                                          <p:spTgt spid="79"/>
                                        </p:tgtEl>
                                        <p:attrNameLst>
                                          <p:attrName>ppt_w</p:attrName>
                                        </p:attrNameLst>
                                      </p:cBhvr>
                                      <p:tavLst>
                                        <p:tav tm="0">
                                          <p:val>
                                            <p:fltVal val="0"/>
                                          </p:val>
                                        </p:tav>
                                        <p:tav tm="100000">
                                          <p:val>
                                            <p:strVal val="#ppt_w"/>
                                          </p:val>
                                        </p:tav>
                                      </p:tavLst>
                                    </p:anim>
                                    <p:anim calcmode="lin" valueType="num">
                                      <p:cBhvr>
                                        <p:cTn id="47" dur="500" fill="hold"/>
                                        <p:tgtEl>
                                          <p:spTgt spid="79"/>
                                        </p:tgtEl>
                                        <p:attrNameLst>
                                          <p:attrName>ppt_h</p:attrName>
                                        </p:attrNameLst>
                                      </p:cBhvr>
                                      <p:tavLst>
                                        <p:tav tm="0">
                                          <p:val>
                                            <p:fltVal val="0"/>
                                          </p:val>
                                        </p:tav>
                                        <p:tav tm="100000">
                                          <p:val>
                                            <p:strVal val="#ppt_h"/>
                                          </p:val>
                                        </p:tav>
                                      </p:tavLst>
                                    </p:anim>
                                    <p:animEffect transition="in" filter="fade">
                                      <p:cBhvr>
                                        <p:cTn id="48" dur="500"/>
                                        <p:tgtEl>
                                          <p:spTgt spid="79"/>
                                        </p:tgtEl>
                                      </p:cBhvr>
                                    </p:animEffect>
                                  </p:childTnLst>
                                </p:cTn>
                              </p:par>
                            </p:childTnLst>
                          </p:cTn>
                        </p:par>
                        <p:par>
                          <p:cTn id="49" fill="hold">
                            <p:stCondLst>
                              <p:cond delay="3400"/>
                            </p:stCondLst>
                            <p:childTnLst>
                              <p:par>
                                <p:cTn id="50" presetID="2" presetClass="entr" presetSubtype="8" fill="hold" nodeType="afterEffect">
                                  <p:stCondLst>
                                    <p:cond delay="0"/>
                                  </p:stCondLst>
                                  <p:childTnLst>
                                    <p:set>
                                      <p:cBhvr>
                                        <p:cTn id="51" dur="1" fill="hold">
                                          <p:stCondLst>
                                            <p:cond delay="0"/>
                                          </p:stCondLst>
                                        </p:cTn>
                                        <p:tgtEl>
                                          <p:spTgt spid="84"/>
                                        </p:tgtEl>
                                        <p:attrNameLst>
                                          <p:attrName>style.visibility</p:attrName>
                                        </p:attrNameLst>
                                      </p:cBhvr>
                                      <p:to>
                                        <p:strVal val="visible"/>
                                      </p:to>
                                    </p:set>
                                    <p:anim calcmode="lin" valueType="num">
                                      <p:cBhvr additive="base">
                                        <p:cTn id="52" dur="500" fill="hold"/>
                                        <p:tgtEl>
                                          <p:spTgt spid="84"/>
                                        </p:tgtEl>
                                        <p:attrNameLst>
                                          <p:attrName>ppt_x</p:attrName>
                                        </p:attrNameLst>
                                      </p:cBhvr>
                                      <p:tavLst>
                                        <p:tav tm="0">
                                          <p:val>
                                            <p:strVal val="0-#ppt_w/2"/>
                                          </p:val>
                                        </p:tav>
                                        <p:tav tm="100000">
                                          <p:val>
                                            <p:strVal val="#ppt_x"/>
                                          </p:val>
                                        </p:tav>
                                      </p:tavLst>
                                    </p:anim>
                                    <p:anim calcmode="lin" valueType="num">
                                      <p:cBhvr additive="base">
                                        <p:cTn id="53" dur="500" fill="hold"/>
                                        <p:tgtEl>
                                          <p:spTgt spid="84"/>
                                        </p:tgtEl>
                                        <p:attrNameLst>
                                          <p:attrName>ppt_y</p:attrName>
                                        </p:attrNameLst>
                                      </p:cBhvr>
                                      <p:tavLst>
                                        <p:tav tm="0">
                                          <p:val>
                                            <p:strVal val="#ppt_y"/>
                                          </p:val>
                                        </p:tav>
                                        <p:tav tm="100000">
                                          <p:val>
                                            <p:strVal val="#ppt_y"/>
                                          </p:val>
                                        </p:tav>
                                      </p:tavLst>
                                    </p:anim>
                                  </p:childTnLst>
                                </p:cTn>
                              </p:par>
                              <p:par>
                                <p:cTn id="54" presetID="2" presetClass="entr" presetSubtype="3" fill="hold" nodeType="withEffect">
                                  <p:stCondLst>
                                    <p:cond delay="0"/>
                                  </p:stCondLst>
                                  <p:childTnLst>
                                    <p:set>
                                      <p:cBhvr>
                                        <p:cTn id="55" dur="1" fill="hold">
                                          <p:stCondLst>
                                            <p:cond delay="0"/>
                                          </p:stCondLst>
                                        </p:cTn>
                                        <p:tgtEl>
                                          <p:spTgt spid="87"/>
                                        </p:tgtEl>
                                        <p:attrNameLst>
                                          <p:attrName>style.visibility</p:attrName>
                                        </p:attrNameLst>
                                      </p:cBhvr>
                                      <p:to>
                                        <p:strVal val="visible"/>
                                      </p:to>
                                    </p:set>
                                    <p:anim calcmode="lin" valueType="num">
                                      <p:cBhvr additive="base">
                                        <p:cTn id="56" dur="500" fill="hold"/>
                                        <p:tgtEl>
                                          <p:spTgt spid="87"/>
                                        </p:tgtEl>
                                        <p:attrNameLst>
                                          <p:attrName>ppt_x</p:attrName>
                                        </p:attrNameLst>
                                      </p:cBhvr>
                                      <p:tavLst>
                                        <p:tav tm="0">
                                          <p:val>
                                            <p:strVal val="1+#ppt_w/2"/>
                                          </p:val>
                                        </p:tav>
                                        <p:tav tm="100000">
                                          <p:val>
                                            <p:strVal val="#ppt_x"/>
                                          </p:val>
                                        </p:tav>
                                      </p:tavLst>
                                    </p:anim>
                                    <p:anim calcmode="lin" valueType="num">
                                      <p:cBhvr additive="base">
                                        <p:cTn id="57" dur="500" fill="hold"/>
                                        <p:tgtEl>
                                          <p:spTgt spid="87"/>
                                        </p:tgtEl>
                                        <p:attrNameLst>
                                          <p:attrName>ppt_y</p:attrName>
                                        </p:attrNameLst>
                                      </p:cBhvr>
                                      <p:tavLst>
                                        <p:tav tm="0">
                                          <p:val>
                                            <p:strVal val="0-#ppt_h/2"/>
                                          </p:val>
                                        </p:tav>
                                        <p:tav tm="100000">
                                          <p:val>
                                            <p:strVal val="#ppt_y"/>
                                          </p:val>
                                        </p:tav>
                                      </p:tavLst>
                                    </p:anim>
                                  </p:childTnLst>
                                </p:cTn>
                              </p:par>
                              <p:par>
                                <p:cTn id="58" presetID="2" presetClass="entr" presetSubtype="2" fill="hold" nodeType="withEffect">
                                  <p:stCondLst>
                                    <p:cond delay="200"/>
                                  </p:stCondLst>
                                  <p:childTnLst>
                                    <p:set>
                                      <p:cBhvr>
                                        <p:cTn id="59" dur="1" fill="hold">
                                          <p:stCondLst>
                                            <p:cond delay="0"/>
                                          </p:stCondLst>
                                        </p:cTn>
                                        <p:tgtEl>
                                          <p:spTgt spid="90"/>
                                        </p:tgtEl>
                                        <p:attrNameLst>
                                          <p:attrName>style.visibility</p:attrName>
                                        </p:attrNameLst>
                                      </p:cBhvr>
                                      <p:to>
                                        <p:strVal val="visible"/>
                                      </p:to>
                                    </p:set>
                                    <p:anim calcmode="lin" valueType="num">
                                      <p:cBhvr additive="base">
                                        <p:cTn id="60" dur="500" fill="hold"/>
                                        <p:tgtEl>
                                          <p:spTgt spid="90"/>
                                        </p:tgtEl>
                                        <p:attrNameLst>
                                          <p:attrName>ppt_x</p:attrName>
                                        </p:attrNameLst>
                                      </p:cBhvr>
                                      <p:tavLst>
                                        <p:tav tm="0">
                                          <p:val>
                                            <p:strVal val="1+#ppt_w/2"/>
                                          </p:val>
                                        </p:tav>
                                        <p:tav tm="100000">
                                          <p:val>
                                            <p:strVal val="#ppt_x"/>
                                          </p:val>
                                        </p:tav>
                                      </p:tavLst>
                                    </p:anim>
                                    <p:anim calcmode="lin" valueType="num">
                                      <p:cBhvr additive="base">
                                        <p:cTn id="61" dur="500" fill="hold"/>
                                        <p:tgtEl>
                                          <p:spTgt spid="90"/>
                                        </p:tgtEl>
                                        <p:attrNameLst>
                                          <p:attrName>ppt_y</p:attrName>
                                        </p:attrNameLst>
                                      </p:cBhvr>
                                      <p:tavLst>
                                        <p:tav tm="0">
                                          <p:val>
                                            <p:strVal val="#ppt_y"/>
                                          </p:val>
                                        </p:tav>
                                        <p:tav tm="100000">
                                          <p:val>
                                            <p:strVal val="#ppt_y"/>
                                          </p:val>
                                        </p:tav>
                                      </p:tavLst>
                                    </p:anim>
                                  </p:childTnLst>
                                </p:cTn>
                              </p:par>
                              <p:par>
                                <p:cTn id="62" presetID="2" presetClass="entr" presetSubtype="6" fill="hold" nodeType="withEffect">
                                  <p:stCondLst>
                                    <p:cond delay="400"/>
                                  </p:stCondLst>
                                  <p:childTnLst>
                                    <p:set>
                                      <p:cBhvr>
                                        <p:cTn id="63" dur="1" fill="hold">
                                          <p:stCondLst>
                                            <p:cond delay="0"/>
                                          </p:stCondLst>
                                        </p:cTn>
                                        <p:tgtEl>
                                          <p:spTgt spid="93"/>
                                        </p:tgtEl>
                                        <p:attrNameLst>
                                          <p:attrName>style.visibility</p:attrName>
                                        </p:attrNameLst>
                                      </p:cBhvr>
                                      <p:to>
                                        <p:strVal val="visible"/>
                                      </p:to>
                                    </p:set>
                                    <p:anim calcmode="lin" valueType="num">
                                      <p:cBhvr additive="base">
                                        <p:cTn id="64" dur="500" fill="hold"/>
                                        <p:tgtEl>
                                          <p:spTgt spid="93"/>
                                        </p:tgtEl>
                                        <p:attrNameLst>
                                          <p:attrName>ppt_x</p:attrName>
                                        </p:attrNameLst>
                                      </p:cBhvr>
                                      <p:tavLst>
                                        <p:tav tm="0">
                                          <p:val>
                                            <p:strVal val="1+#ppt_w/2"/>
                                          </p:val>
                                        </p:tav>
                                        <p:tav tm="100000">
                                          <p:val>
                                            <p:strVal val="#ppt_x"/>
                                          </p:val>
                                        </p:tav>
                                      </p:tavLst>
                                    </p:anim>
                                    <p:anim calcmode="lin" valueType="num">
                                      <p:cBhvr additive="base">
                                        <p:cTn id="65" dur="500" fill="hold"/>
                                        <p:tgtEl>
                                          <p:spTgt spid="93"/>
                                        </p:tgtEl>
                                        <p:attrNameLst>
                                          <p:attrName>ppt_y</p:attrName>
                                        </p:attrNameLst>
                                      </p:cBhvr>
                                      <p:tavLst>
                                        <p:tav tm="0">
                                          <p:val>
                                            <p:strVal val="1+#ppt_h/2"/>
                                          </p:val>
                                        </p:tav>
                                        <p:tav tm="100000">
                                          <p:val>
                                            <p:strVal val="#ppt_y"/>
                                          </p:val>
                                        </p:tav>
                                      </p:tavLst>
                                    </p:anim>
                                  </p:childTnLst>
                                </p:cTn>
                              </p:par>
                            </p:childTnLst>
                          </p:cTn>
                        </p:par>
                        <p:par>
                          <p:cTn id="66" fill="hold">
                            <p:stCondLst>
                              <p:cond delay="4300"/>
                            </p:stCondLst>
                            <p:childTnLst>
                              <p:par>
                                <p:cTn id="67" presetID="22" presetClass="entr" presetSubtype="8" fill="hold" nodeType="afterEffect">
                                  <p:stCondLst>
                                    <p:cond delay="0"/>
                                  </p:stCondLst>
                                  <p:childTnLst>
                                    <p:set>
                                      <p:cBhvr>
                                        <p:cTn id="68" dur="1" fill="hold">
                                          <p:stCondLst>
                                            <p:cond delay="0"/>
                                          </p:stCondLst>
                                        </p:cTn>
                                        <p:tgtEl>
                                          <p:spTgt spid="80"/>
                                        </p:tgtEl>
                                        <p:attrNameLst>
                                          <p:attrName>style.visibility</p:attrName>
                                        </p:attrNameLst>
                                      </p:cBhvr>
                                      <p:to>
                                        <p:strVal val="visible"/>
                                      </p:to>
                                    </p:set>
                                    <p:animEffect transition="in" filter="wipe(left)">
                                      <p:cBhvr>
                                        <p:cTn id="69" dur="500"/>
                                        <p:tgtEl>
                                          <p:spTgt spid="80"/>
                                        </p:tgtEl>
                                      </p:cBhvr>
                                    </p:animEffect>
                                  </p:childTnLst>
                                </p:cTn>
                              </p:par>
                            </p:childTnLst>
                          </p:cTn>
                        </p:par>
                        <p:par>
                          <p:cTn id="70" fill="hold">
                            <p:stCondLst>
                              <p:cond delay="4800"/>
                            </p:stCondLst>
                            <p:childTnLst>
                              <p:par>
                                <p:cTn id="71" presetID="53" presetClass="entr" presetSubtype="16" fill="hold" grpId="0" nodeType="afterEffect">
                                  <p:stCondLst>
                                    <p:cond delay="0"/>
                                  </p:stCondLst>
                                  <p:childTnLst>
                                    <p:set>
                                      <p:cBhvr>
                                        <p:cTn id="72" dur="1" fill="hold">
                                          <p:stCondLst>
                                            <p:cond delay="0"/>
                                          </p:stCondLst>
                                        </p:cTn>
                                        <p:tgtEl>
                                          <p:spTgt spid="96"/>
                                        </p:tgtEl>
                                        <p:attrNameLst>
                                          <p:attrName>style.visibility</p:attrName>
                                        </p:attrNameLst>
                                      </p:cBhvr>
                                      <p:to>
                                        <p:strVal val="visible"/>
                                      </p:to>
                                    </p:set>
                                    <p:anim calcmode="lin" valueType="num">
                                      <p:cBhvr>
                                        <p:cTn id="73" dur="500" fill="hold"/>
                                        <p:tgtEl>
                                          <p:spTgt spid="96"/>
                                        </p:tgtEl>
                                        <p:attrNameLst>
                                          <p:attrName>ppt_w</p:attrName>
                                        </p:attrNameLst>
                                      </p:cBhvr>
                                      <p:tavLst>
                                        <p:tav tm="0">
                                          <p:val>
                                            <p:fltVal val="0"/>
                                          </p:val>
                                        </p:tav>
                                        <p:tav tm="100000">
                                          <p:val>
                                            <p:strVal val="#ppt_w"/>
                                          </p:val>
                                        </p:tav>
                                      </p:tavLst>
                                    </p:anim>
                                    <p:anim calcmode="lin" valueType="num">
                                      <p:cBhvr>
                                        <p:cTn id="74" dur="500" fill="hold"/>
                                        <p:tgtEl>
                                          <p:spTgt spid="96"/>
                                        </p:tgtEl>
                                        <p:attrNameLst>
                                          <p:attrName>ppt_h</p:attrName>
                                        </p:attrNameLst>
                                      </p:cBhvr>
                                      <p:tavLst>
                                        <p:tav tm="0">
                                          <p:val>
                                            <p:fltVal val="0"/>
                                          </p:val>
                                        </p:tav>
                                        <p:tav tm="100000">
                                          <p:val>
                                            <p:strVal val="#ppt_h"/>
                                          </p:val>
                                        </p:tav>
                                      </p:tavLst>
                                    </p:anim>
                                    <p:animEffect transition="in" filter="fade">
                                      <p:cBhvr>
                                        <p:cTn id="75" dur="500"/>
                                        <p:tgtEl>
                                          <p:spTgt spid="96"/>
                                        </p:tgtEl>
                                      </p:cBhvr>
                                    </p:animEffect>
                                  </p:childTnLst>
                                </p:cTn>
                              </p:par>
                            </p:childTnLst>
                          </p:cTn>
                        </p:par>
                        <p:par>
                          <p:cTn id="76" fill="hold">
                            <p:stCondLst>
                              <p:cond delay="5300"/>
                            </p:stCondLst>
                            <p:childTnLst>
                              <p:par>
                                <p:cTn id="77" presetID="53" presetClass="entr" presetSubtype="16" fill="hold" grpId="0" nodeType="afterEffect">
                                  <p:stCondLst>
                                    <p:cond delay="0"/>
                                  </p:stCondLst>
                                  <p:childTnLst>
                                    <p:set>
                                      <p:cBhvr>
                                        <p:cTn id="78" dur="1" fill="hold">
                                          <p:stCondLst>
                                            <p:cond delay="0"/>
                                          </p:stCondLst>
                                        </p:cTn>
                                        <p:tgtEl>
                                          <p:spTgt spid="97"/>
                                        </p:tgtEl>
                                        <p:attrNameLst>
                                          <p:attrName>style.visibility</p:attrName>
                                        </p:attrNameLst>
                                      </p:cBhvr>
                                      <p:to>
                                        <p:strVal val="visible"/>
                                      </p:to>
                                    </p:set>
                                    <p:anim calcmode="lin" valueType="num">
                                      <p:cBhvr>
                                        <p:cTn id="79" dur="500" fill="hold"/>
                                        <p:tgtEl>
                                          <p:spTgt spid="97"/>
                                        </p:tgtEl>
                                        <p:attrNameLst>
                                          <p:attrName>ppt_w</p:attrName>
                                        </p:attrNameLst>
                                      </p:cBhvr>
                                      <p:tavLst>
                                        <p:tav tm="0">
                                          <p:val>
                                            <p:fltVal val="0"/>
                                          </p:val>
                                        </p:tav>
                                        <p:tav tm="100000">
                                          <p:val>
                                            <p:strVal val="#ppt_w"/>
                                          </p:val>
                                        </p:tav>
                                      </p:tavLst>
                                    </p:anim>
                                    <p:anim calcmode="lin" valueType="num">
                                      <p:cBhvr>
                                        <p:cTn id="80" dur="500" fill="hold"/>
                                        <p:tgtEl>
                                          <p:spTgt spid="97"/>
                                        </p:tgtEl>
                                        <p:attrNameLst>
                                          <p:attrName>ppt_h</p:attrName>
                                        </p:attrNameLst>
                                      </p:cBhvr>
                                      <p:tavLst>
                                        <p:tav tm="0">
                                          <p:val>
                                            <p:fltVal val="0"/>
                                          </p:val>
                                        </p:tav>
                                        <p:tav tm="100000">
                                          <p:val>
                                            <p:strVal val="#ppt_h"/>
                                          </p:val>
                                        </p:tav>
                                      </p:tavLst>
                                    </p:anim>
                                    <p:animEffect transition="in" filter="fade">
                                      <p:cBhvr>
                                        <p:cTn id="81" dur="500"/>
                                        <p:tgtEl>
                                          <p:spTgt spid="97"/>
                                        </p:tgtEl>
                                      </p:cBhvr>
                                    </p:animEffect>
                                  </p:childTnLst>
                                </p:cTn>
                              </p:par>
                            </p:childTnLst>
                          </p:cTn>
                        </p:par>
                        <p:par>
                          <p:cTn id="82" fill="hold">
                            <p:stCondLst>
                              <p:cond delay="5800"/>
                            </p:stCondLst>
                            <p:childTnLst>
                              <p:par>
                                <p:cTn id="83" presetID="53" presetClass="entr" presetSubtype="16" fill="hold" grpId="0" nodeType="afterEffect">
                                  <p:stCondLst>
                                    <p:cond delay="0"/>
                                  </p:stCondLst>
                                  <p:childTnLst>
                                    <p:set>
                                      <p:cBhvr>
                                        <p:cTn id="84" dur="1" fill="hold">
                                          <p:stCondLst>
                                            <p:cond delay="0"/>
                                          </p:stCondLst>
                                        </p:cTn>
                                        <p:tgtEl>
                                          <p:spTgt spid="98"/>
                                        </p:tgtEl>
                                        <p:attrNameLst>
                                          <p:attrName>style.visibility</p:attrName>
                                        </p:attrNameLst>
                                      </p:cBhvr>
                                      <p:to>
                                        <p:strVal val="visible"/>
                                      </p:to>
                                    </p:set>
                                    <p:anim calcmode="lin" valueType="num">
                                      <p:cBhvr>
                                        <p:cTn id="85" dur="500" fill="hold"/>
                                        <p:tgtEl>
                                          <p:spTgt spid="98"/>
                                        </p:tgtEl>
                                        <p:attrNameLst>
                                          <p:attrName>ppt_w</p:attrName>
                                        </p:attrNameLst>
                                      </p:cBhvr>
                                      <p:tavLst>
                                        <p:tav tm="0">
                                          <p:val>
                                            <p:fltVal val="0"/>
                                          </p:val>
                                        </p:tav>
                                        <p:tav tm="100000">
                                          <p:val>
                                            <p:strVal val="#ppt_w"/>
                                          </p:val>
                                        </p:tav>
                                      </p:tavLst>
                                    </p:anim>
                                    <p:anim calcmode="lin" valueType="num">
                                      <p:cBhvr>
                                        <p:cTn id="86" dur="500" fill="hold"/>
                                        <p:tgtEl>
                                          <p:spTgt spid="98"/>
                                        </p:tgtEl>
                                        <p:attrNameLst>
                                          <p:attrName>ppt_h</p:attrName>
                                        </p:attrNameLst>
                                      </p:cBhvr>
                                      <p:tavLst>
                                        <p:tav tm="0">
                                          <p:val>
                                            <p:fltVal val="0"/>
                                          </p:val>
                                        </p:tav>
                                        <p:tav tm="100000">
                                          <p:val>
                                            <p:strVal val="#ppt_h"/>
                                          </p:val>
                                        </p:tav>
                                      </p:tavLst>
                                    </p:anim>
                                    <p:animEffect transition="in" filter="fade">
                                      <p:cBhvr>
                                        <p:cTn id="87" dur="500"/>
                                        <p:tgtEl>
                                          <p:spTgt spid="98"/>
                                        </p:tgtEl>
                                      </p:cBhvr>
                                    </p:animEffect>
                                  </p:childTnLst>
                                </p:cTn>
                              </p:par>
                            </p:childTnLst>
                          </p:cTn>
                        </p:par>
                        <p:par>
                          <p:cTn id="88" fill="hold">
                            <p:stCondLst>
                              <p:cond delay="6300"/>
                            </p:stCondLst>
                            <p:childTnLst>
                              <p:par>
                                <p:cTn id="89" presetID="53" presetClass="entr" presetSubtype="16" fill="hold" grpId="0" nodeType="afterEffect">
                                  <p:stCondLst>
                                    <p:cond delay="0"/>
                                  </p:stCondLst>
                                  <p:childTnLst>
                                    <p:set>
                                      <p:cBhvr>
                                        <p:cTn id="90" dur="1" fill="hold">
                                          <p:stCondLst>
                                            <p:cond delay="0"/>
                                          </p:stCondLst>
                                        </p:cTn>
                                        <p:tgtEl>
                                          <p:spTgt spid="99"/>
                                        </p:tgtEl>
                                        <p:attrNameLst>
                                          <p:attrName>style.visibility</p:attrName>
                                        </p:attrNameLst>
                                      </p:cBhvr>
                                      <p:to>
                                        <p:strVal val="visible"/>
                                      </p:to>
                                    </p:set>
                                    <p:anim calcmode="lin" valueType="num">
                                      <p:cBhvr>
                                        <p:cTn id="91" dur="500" fill="hold"/>
                                        <p:tgtEl>
                                          <p:spTgt spid="99"/>
                                        </p:tgtEl>
                                        <p:attrNameLst>
                                          <p:attrName>ppt_w</p:attrName>
                                        </p:attrNameLst>
                                      </p:cBhvr>
                                      <p:tavLst>
                                        <p:tav tm="0">
                                          <p:val>
                                            <p:fltVal val="0"/>
                                          </p:val>
                                        </p:tav>
                                        <p:tav tm="100000">
                                          <p:val>
                                            <p:strVal val="#ppt_w"/>
                                          </p:val>
                                        </p:tav>
                                      </p:tavLst>
                                    </p:anim>
                                    <p:anim calcmode="lin" valueType="num">
                                      <p:cBhvr>
                                        <p:cTn id="92" dur="500" fill="hold"/>
                                        <p:tgtEl>
                                          <p:spTgt spid="99"/>
                                        </p:tgtEl>
                                        <p:attrNameLst>
                                          <p:attrName>ppt_h</p:attrName>
                                        </p:attrNameLst>
                                      </p:cBhvr>
                                      <p:tavLst>
                                        <p:tav tm="0">
                                          <p:val>
                                            <p:fltVal val="0"/>
                                          </p:val>
                                        </p:tav>
                                        <p:tav tm="100000">
                                          <p:val>
                                            <p:strVal val="#ppt_h"/>
                                          </p:val>
                                        </p:tav>
                                      </p:tavLst>
                                    </p:anim>
                                    <p:animEffect transition="in" filter="fade">
                                      <p:cBhvr>
                                        <p:cTn id="93"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78" grpId="0"/>
      <p:bldP spid="79" grpId="0"/>
      <p:bldP spid="96" grpId="0"/>
      <p:bldP spid="97" grpId="0"/>
      <p:bldP spid="98" grpId="0"/>
      <p:bldP spid="9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627477" y="2060848"/>
          <a:ext cx="7636875" cy="2640295"/>
        </p:xfrm>
        <a:graphic>
          <a:graphicData uri="http://schemas.openxmlformats.org/drawingml/2006/table">
            <a:tbl>
              <a:tblPr firstRow="1" firstCol="1" bandRow="1">
                <a:tableStyleId>{5C22544A-7EE6-4342-B048-85BDC9FD1C3A}</a:tableStyleId>
              </a:tblPr>
              <a:tblGrid>
                <a:gridCol w="2545310">
                  <a:extLst>
                    <a:ext uri="{9D8B030D-6E8A-4147-A177-3AD203B41FA5}">
                      <a16:colId xmlns:a16="http://schemas.microsoft.com/office/drawing/2014/main" val="20000"/>
                    </a:ext>
                  </a:extLst>
                </a:gridCol>
                <a:gridCol w="2587842">
                  <a:extLst>
                    <a:ext uri="{9D8B030D-6E8A-4147-A177-3AD203B41FA5}">
                      <a16:colId xmlns:a16="http://schemas.microsoft.com/office/drawing/2014/main" val="20001"/>
                    </a:ext>
                  </a:extLst>
                </a:gridCol>
                <a:gridCol w="2503723">
                  <a:extLst>
                    <a:ext uri="{9D8B030D-6E8A-4147-A177-3AD203B41FA5}">
                      <a16:colId xmlns:a16="http://schemas.microsoft.com/office/drawing/2014/main" val="20002"/>
                    </a:ext>
                  </a:extLst>
                </a:gridCol>
              </a:tblGrid>
              <a:tr h="528059">
                <a:tc>
                  <a:txBody>
                    <a:bodyPr/>
                    <a:lstStyle/>
                    <a:p>
                      <a:pPr algn="ctr">
                        <a:spcAft>
                          <a:spcPts val="0"/>
                        </a:spcAft>
                        <a:tabLst>
                          <a:tab pos="2916555" algn="ctr"/>
                        </a:tabLst>
                      </a:pPr>
                      <a:r>
                        <a:rPr lang="zh-CN" sz="2000" b="1" kern="100" dirty="0">
                          <a:effectLst/>
                        </a:rPr>
                        <a:t>影响因素</a:t>
                      </a:r>
                      <a:endParaRPr lang="zh-CN" sz="2000" b="1" kern="100" dirty="0">
                        <a:effectLst/>
                        <a:latin typeface="Calibri"/>
                        <a:ea typeface="宋体"/>
                        <a:cs typeface="Times New Roman"/>
                      </a:endParaRPr>
                    </a:p>
                  </a:txBody>
                  <a:tcPr marL="68580" marR="68580" marT="0" marB="0" anchor="ctr"/>
                </a:tc>
                <a:tc>
                  <a:txBody>
                    <a:bodyPr/>
                    <a:lstStyle/>
                    <a:p>
                      <a:pPr algn="ctr">
                        <a:spcAft>
                          <a:spcPts val="0"/>
                        </a:spcAft>
                        <a:tabLst>
                          <a:tab pos="2916555" algn="ctr"/>
                        </a:tabLst>
                      </a:pPr>
                      <a:r>
                        <a:rPr lang="zh-CN" sz="2000" b="1" kern="100" dirty="0">
                          <a:effectLst/>
                        </a:rPr>
                        <a:t>保本点</a:t>
                      </a:r>
                      <a:endParaRPr lang="zh-CN" sz="2000" b="1" kern="100" dirty="0">
                        <a:effectLst/>
                        <a:latin typeface="Calibri"/>
                        <a:ea typeface="宋体"/>
                        <a:cs typeface="Times New Roman"/>
                      </a:endParaRPr>
                    </a:p>
                  </a:txBody>
                  <a:tcPr marL="68580" marR="68580" marT="0" marB="0" anchor="ctr"/>
                </a:tc>
                <a:tc>
                  <a:txBody>
                    <a:bodyPr/>
                    <a:lstStyle/>
                    <a:p>
                      <a:pPr algn="ctr">
                        <a:spcAft>
                          <a:spcPts val="0"/>
                        </a:spcAft>
                        <a:tabLst>
                          <a:tab pos="2916555" algn="ctr"/>
                        </a:tabLst>
                      </a:pPr>
                      <a:r>
                        <a:rPr lang="zh-CN" sz="2000" b="1" kern="100">
                          <a:effectLst/>
                        </a:rPr>
                        <a:t>利润</a:t>
                      </a:r>
                      <a:endParaRPr lang="zh-CN" sz="2000" b="1" kern="100">
                        <a:effectLst/>
                        <a:latin typeface="Calibri"/>
                        <a:ea typeface="宋体"/>
                        <a:cs typeface="Times New Roman"/>
                      </a:endParaRPr>
                    </a:p>
                  </a:txBody>
                  <a:tcPr marL="68580" marR="68580" marT="0" marB="0" anchor="ctr"/>
                </a:tc>
                <a:extLst>
                  <a:ext uri="{0D108BD9-81ED-4DB2-BD59-A6C34878D82A}">
                    <a16:rowId xmlns:a16="http://schemas.microsoft.com/office/drawing/2014/main" val="10000"/>
                  </a:ext>
                </a:extLst>
              </a:tr>
              <a:tr h="528059">
                <a:tc>
                  <a:txBody>
                    <a:bodyPr/>
                    <a:lstStyle/>
                    <a:p>
                      <a:pPr algn="ctr">
                        <a:spcAft>
                          <a:spcPts val="0"/>
                        </a:spcAft>
                        <a:tabLst>
                          <a:tab pos="2916555" algn="ctr"/>
                        </a:tabLst>
                      </a:pPr>
                      <a:r>
                        <a:rPr lang="zh-CN" sz="2000" b="1" kern="100" dirty="0">
                          <a:effectLst/>
                        </a:rPr>
                        <a:t>单价</a:t>
                      </a:r>
                      <a:endParaRPr lang="zh-CN" sz="2000" b="1" kern="100" dirty="0">
                        <a:effectLst/>
                        <a:latin typeface="Calibri"/>
                        <a:ea typeface="宋体"/>
                        <a:cs typeface="Times New Roman"/>
                      </a:endParaRPr>
                    </a:p>
                  </a:txBody>
                  <a:tcPr marL="68580" marR="68580" marT="0" marB="0" anchor="ctr"/>
                </a:tc>
                <a:tc>
                  <a:txBody>
                    <a:bodyPr/>
                    <a:lstStyle/>
                    <a:p>
                      <a:pPr algn="ctr">
                        <a:spcAft>
                          <a:spcPts val="0"/>
                        </a:spcAft>
                        <a:tabLst>
                          <a:tab pos="2916555" algn="ctr"/>
                        </a:tabLst>
                      </a:pPr>
                      <a:r>
                        <a:rPr lang="zh-CN" sz="2000" b="1" kern="100" dirty="0">
                          <a:effectLst/>
                        </a:rPr>
                        <a:t>反向</a:t>
                      </a:r>
                      <a:endParaRPr lang="zh-CN" sz="2000" b="1" kern="100" dirty="0">
                        <a:effectLst/>
                        <a:latin typeface="Calibri"/>
                        <a:ea typeface="宋体"/>
                        <a:cs typeface="Times New Roman"/>
                      </a:endParaRPr>
                    </a:p>
                  </a:txBody>
                  <a:tcPr marL="68580" marR="68580" marT="0" marB="0" anchor="ctr"/>
                </a:tc>
                <a:tc>
                  <a:txBody>
                    <a:bodyPr/>
                    <a:lstStyle/>
                    <a:p>
                      <a:pPr algn="ctr">
                        <a:spcAft>
                          <a:spcPts val="0"/>
                        </a:spcAft>
                        <a:tabLst>
                          <a:tab pos="2916555" algn="ctr"/>
                        </a:tabLst>
                      </a:pPr>
                      <a:r>
                        <a:rPr lang="zh-CN" sz="2000" b="1" kern="100" dirty="0">
                          <a:effectLst/>
                        </a:rPr>
                        <a:t>同向</a:t>
                      </a:r>
                      <a:endParaRPr lang="zh-CN" sz="2000" b="1"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val="10001"/>
                  </a:ext>
                </a:extLst>
              </a:tr>
              <a:tr h="528059">
                <a:tc>
                  <a:txBody>
                    <a:bodyPr/>
                    <a:lstStyle/>
                    <a:p>
                      <a:pPr algn="ctr">
                        <a:spcAft>
                          <a:spcPts val="0"/>
                        </a:spcAft>
                        <a:tabLst>
                          <a:tab pos="2916555" algn="ctr"/>
                        </a:tabLst>
                      </a:pPr>
                      <a:r>
                        <a:rPr lang="zh-CN" sz="2000" b="1" kern="100">
                          <a:effectLst/>
                        </a:rPr>
                        <a:t>单位变动成本</a:t>
                      </a:r>
                      <a:endParaRPr lang="zh-CN" sz="2000" b="1" kern="100">
                        <a:effectLst/>
                        <a:latin typeface="Calibri"/>
                        <a:ea typeface="宋体"/>
                        <a:cs typeface="Times New Roman"/>
                      </a:endParaRPr>
                    </a:p>
                  </a:txBody>
                  <a:tcPr marL="68580" marR="68580" marT="0" marB="0" anchor="ctr"/>
                </a:tc>
                <a:tc>
                  <a:txBody>
                    <a:bodyPr/>
                    <a:lstStyle/>
                    <a:p>
                      <a:pPr algn="ctr">
                        <a:spcAft>
                          <a:spcPts val="0"/>
                        </a:spcAft>
                        <a:tabLst>
                          <a:tab pos="2916555" algn="ctr"/>
                        </a:tabLst>
                      </a:pPr>
                      <a:r>
                        <a:rPr lang="zh-CN" sz="2000" b="1" kern="100" dirty="0">
                          <a:effectLst/>
                        </a:rPr>
                        <a:t>同向</a:t>
                      </a:r>
                      <a:endParaRPr lang="zh-CN" sz="2000" b="1" kern="100" dirty="0">
                        <a:effectLst/>
                        <a:latin typeface="Calibri"/>
                        <a:ea typeface="宋体"/>
                        <a:cs typeface="Times New Roman"/>
                      </a:endParaRPr>
                    </a:p>
                  </a:txBody>
                  <a:tcPr marL="68580" marR="68580" marT="0" marB="0" anchor="ctr"/>
                </a:tc>
                <a:tc>
                  <a:txBody>
                    <a:bodyPr/>
                    <a:lstStyle/>
                    <a:p>
                      <a:pPr algn="ctr">
                        <a:spcAft>
                          <a:spcPts val="0"/>
                        </a:spcAft>
                        <a:tabLst>
                          <a:tab pos="2916555" algn="ctr"/>
                        </a:tabLst>
                      </a:pPr>
                      <a:r>
                        <a:rPr lang="zh-CN" sz="2000" b="1" kern="100" dirty="0">
                          <a:effectLst/>
                        </a:rPr>
                        <a:t>反向</a:t>
                      </a:r>
                      <a:endParaRPr lang="zh-CN" sz="2000" b="1"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val="10002"/>
                  </a:ext>
                </a:extLst>
              </a:tr>
              <a:tr h="528059">
                <a:tc>
                  <a:txBody>
                    <a:bodyPr/>
                    <a:lstStyle/>
                    <a:p>
                      <a:pPr algn="ctr">
                        <a:spcAft>
                          <a:spcPts val="0"/>
                        </a:spcAft>
                        <a:tabLst>
                          <a:tab pos="2916555" algn="ctr"/>
                        </a:tabLst>
                      </a:pPr>
                      <a:r>
                        <a:rPr lang="zh-CN" sz="2000" b="1" kern="100">
                          <a:effectLst/>
                        </a:rPr>
                        <a:t>固定成本</a:t>
                      </a:r>
                      <a:endParaRPr lang="zh-CN" sz="2000" b="1" kern="100">
                        <a:effectLst/>
                        <a:latin typeface="Calibri"/>
                        <a:ea typeface="宋体"/>
                        <a:cs typeface="Times New Roman"/>
                      </a:endParaRPr>
                    </a:p>
                  </a:txBody>
                  <a:tcPr marL="68580" marR="68580" marT="0" marB="0" anchor="ctr"/>
                </a:tc>
                <a:tc>
                  <a:txBody>
                    <a:bodyPr/>
                    <a:lstStyle/>
                    <a:p>
                      <a:pPr algn="ctr">
                        <a:spcAft>
                          <a:spcPts val="0"/>
                        </a:spcAft>
                        <a:tabLst>
                          <a:tab pos="2916555" algn="ctr"/>
                        </a:tabLst>
                      </a:pPr>
                      <a:r>
                        <a:rPr lang="zh-CN" sz="2000" b="1" kern="100">
                          <a:effectLst/>
                        </a:rPr>
                        <a:t>同向</a:t>
                      </a:r>
                      <a:endParaRPr lang="zh-CN" sz="2000" b="1" kern="100">
                        <a:effectLst/>
                        <a:latin typeface="Calibri"/>
                        <a:ea typeface="宋体"/>
                        <a:cs typeface="Times New Roman"/>
                      </a:endParaRPr>
                    </a:p>
                  </a:txBody>
                  <a:tcPr marL="68580" marR="68580" marT="0" marB="0" anchor="ctr"/>
                </a:tc>
                <a:tc>
                  <a:txBody>
                    <a:bodyPr/>
                    <a:lstStyle/>
                    <a:p>
                      <a:pPr algn="ctr">
                        <a:spcAft>
                          <a:spcPts val="0"/>
                        </a:spcAft>
                        <a:tabLst>
                          <a:tab pos="2916555" algn="ctr"/>
                        </a:tabLst>
                      </a:pPr>
                      <a:r>
                        <a:rPr lang="zh-CN" sz="2000" b="1" kern="100" dirty="0">
                          <a:effectLst/>
                        </a:rPr>
                        <a:t>反向</a:t>
                      </a:r>
                      <a:endParaRPr lang="zh-CN" sz="2000" b="1"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val="10003"/>
                  </a:ext>
                </a:extLst>
              </a:tr>
              <a:tr h="528059">
                <a:tc>
                  <a:txBody>
                    <a:bodyPr/>
                    <a:lstStyle/>
                    <a:p>
                      <a:pPr algn="ctr">
                        <a:spcAft>
                          <a:spcPts val="0"/>
                        </a:spcAft>
                        <a:tabLst>
                          <a:tab pos="2916555" algn="ctr"/>
                        </a:tabLst>
                      </a:pPr>
                      <a:r>
                        <a:rPr lang="zh-CN" sz="2000" b="1" kern="100" dirty="0">
                          <a:effectLst/>
                        </a:rPr>
                        <a:t>销售量</a:t>
                      </a:r>
                      <a:endParaRPr lang="zh-CN" sz="2000" b="1" kern="100" dirty="0">
                        <a:effectLst/>
                        <a:latin typeface="Calibri"/>
                        <a:ea typeface="宋体"/>
                        <a:cs typeface="Times New Roman"/>
                      </a:endParaRPr>
                    </a:p>
                  </a:txBody>
                  <a:tcPr marL="68580" marR="68580" marT="0" marB="0" anchor="ctr"/>
                </a:tc>
                <a:tc>
                  <a:txBody>
                    <a:bodyPr/>
                    <a:lstStyle/>
                    <a:p>
                      <a:pPr algn="ctr">
                        <a:spcAft>
                          <a:spcPts val="0"/>
                        </a:spcAft>
                        <a:tabLst>
                          <a:tab pos="2916555" algn="ctr"/>
                        </a:tabLst>
                      </a:pPr>
                      <a:r>
                        <a:rPr lang="zh-CN" sz="2000" b="1" kern="100">
                          <a:effectLst/>
                        </a:rPr>
                        <a:t>不影响</a:t>
                      </a:r>
                      <a:endParaRPr lang="zh-CN" sz="2000" b="1" kern="100">
                        <a:effectLst/>
                        <a:latin typeface="Calibri"/>
                        <a:ea typeface="宋体"/>
                        <a:cs typeface="Times New Roman"/>
                      </a:endParaRPr>
                    </a:p>
                  </a:txBody>
                  <a:tcPr marL="68580" marR="68580" marT="0" marB="0" anchor="ctr"/>
                </a:tc>
                <a:tc>
                  <a:txBody>
                    <a:bodyPr/>
                    <a:lstStyle/>
                    <a:p>
                      <a:pPr algn="ctr">
                        <a:spcAft>
                          <a:spcPts val="0"/>
                        </a:spcAft>
                        <a:tabLst>
                          <a:tab pos="2916555" algn="ctr"/>
                        </a:tabLst>
                      </a:pPr>
                      <a:r>
                        <a:rPr lang="zh-CN" sz="2000" b="1" kern="100" dirty="0">
                          <a:effectLst/>
                        </a:rPr>
                        <a:t>同向</a:t>
                      </a:r>
                      <a:endParaRPr lang="zh-CN" sz="2000" b="1"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val="10004"/>
                  </a:ext>
                </a:extLst>
              </a:tr>
            </a:tbl>
          </a:graphicData>
        </a:graphic>
      </p:graphicFrame>
      <p:grpSp>
        <p:nvGrpSpPr>
          <p:cNvPr id="6" name="组合 5">
            <a:extLst>
              <a:ext uri="{FF2B5EF4-FFF2-40B4-BE49-F238E27FC236}">
                <a16:creationId xmlns:a16="http://schemas.microsoft.com/office/drawing/2014/main" id="{AFCA505D-2C5E-464C-8684-7B1B647FEC37}"/>
              </a:ext>
            </a:extLst>
          </p:cNvPr>
          <p:cNvGrpSpPr/>
          <p:nvPr/>
        </p:nvGrpSpPr>
        <p:grpSpPr>
          <a:xfrm>
            <a:off x="191345" y="92845"/>
            <a:ext cx="4127740" cy="613803"/>
            <a:chOff x="1271464" y="2420888"/>
            <a:chExt cx="4392488" cy="613803"/>
          </a:xfrm>
        </p:grpSpPr>
        <p:sp>
          <p:nvSpPr>
            <p:cNvPr id="7" name="矩形 2">
              <a:extLst>
                <a:ext uri="{FF2B5EF4-FFF2-40B4-BE49-F238E27FC236}">
                  <a16:creationId xmlns:a16="http://schemas.microsoft.com/office/drawing/2014/main" id="{6A5EB212-C0A5-44D2-9DD3-A97CB9793CD2}"/>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9">
              <a:extLst>
                <a:ext uri="{FF2B5EF4-FFF2-40B4-BE49-F238E27FC236}">
                  <a16:creationId xmlns:a16="http://schemas.microsoft.com/office/drawing/2014/main" id="{59A9B54B-5DFD-4BBB-B28D-2F52B1132BD2}"/>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20164307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11"/>
          <p:cNvGrpSpPr>
            <a:grpSpLocks/>
          </p:cNvGrpSpPr>
          <p:nvPr/>
        </p:nvGrpSpPr>
        <p:grpSpPr bwMode="auto">
          <a:xfrm>
            <a:off x="578024" y="2427507"/>
            <a:ext cx="10738542" cy="2153619"/>
            <a:chOff x="206116" y="3463959"/>
            <a:chExt cx="5904656" cy="2054460"/>
          </a:xfrm>
        </p:grpSpPr>
        <p:sp>
          <p:nvSpPr>
            <p:cNvPr id="26" name="AutoShape 2"/>
            <p:cNvSpPr>
              <a:spLocks noChangeArrowheads="1"/>
            </p:cNvSpPr>
            <p:nvPr/>
          </p:nvSpPr>
          <p:spPr bwMode="gray">
            <a:xfrm>
              <a:off x="206116" y="3463959"/>
              <a:ext cx="5904656" cy="2054460"/>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27" name="Rectangle 4"/>
            <p:cNvSpPr>
              <a:spLocks noChangeArrowheads="1"/>
            </p:cNvSpPr>
            <p:nvPr/>
          </p:nvSpPr>
          <p:spPr bwMode="auto">
            <a:xfrm>
              <a:off x="250867" y="3629684"/>
              <a:ext cx="5840116" cy="1541430"/>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wrap="square" anchor="ctr">
              <a:spAutoFit/>
            </a:bodyPr>
            <a:lstStyle/>
            <a:p>
              <a:pPr eaLnBrk="1" hangingPunct="1">
                <a:lnSpc>
                  <a:spcPct val="150000"/>
                </a:lnSpc>
                <a:defRPr/>
              </a:pPr>
              <a:r>
                <a:rPr lang="zh-CN" altLang="en-US" sz="2200" b="0" dirty="0">
                  <a:solidFill>
                    <a:srgbClr val="000000"/>
                  </a:solidFill>
                  <a:latin typeface="Times New Roman" pitchFamily="18" charset="0"/>
                  <a:cs typeface="Times New Roman" pitchFamily="18" charset="0"/>
                </a:rPr>
                <a:t>　</a:t>
              </a:r>
              <a:r>
                <a:rPr lang="zh-CN" altLang="en-US" sz="2200" dirty="0">
                  <a:solidFill>
                    <a:srgbClr val="000000"/>
                  </a:solidFill>
                  <a:latin typeface="Times New Roman" pitchFamily="18" charset="0"/>
                  <a:cs typeface="Times New Roman" pitchFamily="18" charset="0"/>
                </a:rPr>
                <a:t>　威盛公司</a:t>
              </a:r>
              <a:r>
                <a:rPr lang="en-US" altLang="zh-CN" sz="2200" dirty="0">
                  <a:solidFill>
                    <a:srgbClr val="000000"/>
                  </a:solidFill>
                  <a:latin typeface="Times New Roman" pitchFamily="18" charset="0"/>
                  <a:cs typeface="Times New Roman" pitchFamily="18" charset="0"/>
                </a:rPr>
                <a:t>2022</a:t>
              </a:r>
              <a:r>
                <a:rPr lang="zh-CN" altLang="en-US" sz="2200" dirty="0">
                  <a:solidFill>
                    <a:srgbClr val="000000"/>
                  </a:solidFill>
                  <a:latin typeface="Times New Roman" pitchFamily="18" charset="0"/>
                  <a:cs typeface="Times New Roman" pitchFamily="18" charset="0"/>
                </a:rPr>
                <a:t>年预计生产并销售甲产品</a:t>
              </a:r>
              <a:r>
                <a:rPr lang="en-US" altLang="zh-CN" sz="2200" dirty="0">
                  <a:solidFill>
                    <a:srgbClr val="000000"/>
                  </a:solidFill>
                  <a:latin typeface="Times New Roman" pitchFamily="18" charset="0"/>
                  <a:cs typeface="Times New Roman" pitchFamily="18" charset="0"/>
                </a:rPr>
                <a:t>2 000</a:t>
              </a:r>
              <a:r>
                <a:rPr lang="zh-CN" altLang="en-US" sz="2200" dirty="0">
                  <a:solidFill>
                    <a:srgbClr val="000000"/>
                  </a:solidFill>
                  <a:latin typeface="Times New Roman" pitchFamily="18" charset="0"/>
                  <a:cs typeface="Times New Roman" pitchFamily="18" charset="0"/>
                </a:rPr>
                <a:t>台，销售单价为</a:t>
              </a:r>
              <a:r>
                <a:rPr lang="en-US" altLang="zh-CN" sz="2200" dirty="0">
                  <a:solidFill>
                    <a:srgbClr val="000000"/>
                  </a:solidFill>
                  <a:latin typeface="Times New Roman" pitchFamily="18" charset="0"/>
                  <a:cs typeface="Times New Roman" pitchFamily="18" charset="0"/>
                </a:rPr>
                <a:t>14</a:t>
              </a:r>
              <a:r>
                <a:rPr lang="zh-CN" altLang="en-US" sz="2200" dirty="0">
                  <a:solidFill>
                    <a:srgbClr val="000000"/>
                  </a:solidFill>
                  <a:latin typeface="Times New Roman" pitchFamily="18" charset="0"/>
                  <a:cs typeface="Times New Roman" pitchFamily="18" charset="0"/>
                </a:rPr>
                <a:t>元，单位变动成本</a:t>
              </a:r>
              <a:r>
                <a:rPr lang="en-US" altLang="zh-CN" sz="2200" dirty="0">
                  <a:solidFill>
                    <a:srgbClr val="000000"/>
                  </a:solidFill>
                  <a:latin typeface="Times New Roman" pitchFamily="18" charset="0"/>
                  <a:cs typeface="Times New Roman" pitchFamily="18" charset="0"/>
                </a:rPr>
                <a:t>10</a:t>
              </a:r>
              <a:r>
                <a:rPr lang="zh-CN" altLang="en-US" sz="2200" dirty="0">
                  <a:solidFill>
                    <a:srgbClr val="000000"/>
                  </a:solidFill>
                  <a:latin typeface="Times New Roman" pitchFamily="18" charset="0"/>
                  <a:cs typeface="Times New Roman" pitchFamily="18" charset="0"/>
                </a:rPr>
                <a:t>元，固定成本总额</a:t>
              </a:r>
              <a:r>
                <a:rPr lang="en-US" altLang="zh-CN" sz="2200" dirty="0">
                  <a:solidFill>
                    <a:srgbClr val="000000"/>
                  </a:solidFill>
                  <a:latin typeface="Times New Roman" pitchFamily="18" charset="0"/>
                  <a:cs typeface="Times New Roman" pitchFamily="18" charset="0"/>
                </a:rPr>
                <a:t>4 000</a:t>
              </a:r>
              <a:r>
                <a:rPr lang="zh-CN" altLang="en-US" sz="2200" dirty="0">
                  <a:solidFill>
                    <a:srgbClr val="000000"/>
                  </a:solidFill>
                  <a:latin typeface="Times New Roman" pitchFamily="18" charset="0"/>
                  <a:cs typeface="Times New Roman" pitchFamily="18" charset="0"/>
                </a:rPr>
                <a:t>元。假定单价和单位变动成本分别上升了</a:t>
              </a:r>
              <a:r>
                <a:rPr lang="en-US" altLang="zh-CN" sz="2200" dirty="0">
                  <a:solidFill>
                    <a:srgbClr val="000000"/>
                  </a:solidFill>
                  <a:latin typeface="Times New Roman" pitchFamily="18" charset="0"/>
                  <a:cs typeface="Times New Roman" pitchFamily="18" charset="0"/>
                </a:rPr>
                <a:t>5%</a:t>
              </a:r>
              <a:r>
                <a:rPr lang="zh-CN" altLang="en-US" sz="2200" dirty="0">
                  <a:solidFill>
                    <a:srgbClr val="000000"/>
                  </a:solidFill>
                  <a:latin typeface="Times New Roman" pitchFamily="18" charset="0"/>
                  <a:cs typeface="Times New Roman" pitchFamily="18" charset="0"/>
                </a:rPr>
                <a:t>，销量和固定成本分别下降了</a:t>
              </a:r>
              <a:r>
                <a:rPr lang="en-US" altLang="zh-CN" sz="2200" dirty="0">
                  <a:solidFill>
                    <a:srgbClr val="000000"/>
                  </a:solidFill>
                  <a:latin typeface="Times New Roman" pitchFamily="18" charset="0"/>
                  <a:cs typeface="Times New Roman" pitchFamily="18" charset="0"/>
                </a:rPr>
                <a:t>3%</a:t>
              </a:r>
              <a:r>
                <a:rPr lang="zh-CN" altLang="en-US" sz="2200" dirty="0">
                  <a:solidFill>
                    <a:srgbClr val="000000"/>
                  </a:solidFill>
                  <a:latin typeface="Times New Roman" pitchFamily="18" charset="0"/>
                  <a:cs typeface="Times New Roman" pitchFamily="18" charset="0"/>
                </a:rPr>
                <a:t>，求各因素变动对利润的影响。</a:t>
              </a:r>
              <a:endParaRPr lang="en-US" sz="2200" dirty="0">
                <a:solidFill>
                  <a:srgbClr val="000000"/>
                </a:solidFill>
                <a:latin typeface="Times New Roman" pitchFamily="18" charset="0"/>
                <a:cs typeface="Times New Roman" pitchFamily="18" charset="0"/>
              </a:endParaRPr>
            </a:p>
          </p:txBody>
        </p:sp>
      </p:grpSp>
      <p:grpSp>
        <p:nvGrpSpPr>
          <p:cNvPr id="10" name="组合 9">
            <a:extLst>
              <a:ext uri="{FF2B5EF4-FFF2-40B4-BE49-F238E27FC236}">
                <a16:creationId xmlns:a16="http://schemas.microsoft.com/office/drawing/2014/main" id="{8B27A2D8-A64F-4DE1-80F3-F3C507286D68}"/>
              </a:ext>
            </a:extLst>
          </p:cNvPr>
          <p:cNvGrpSpPr/>
          <p:nvPr/>
        </p:nvGrpSpPr>
        <p:grpSpPr>
          <a:xfrm>
            <a:off x="191345" y="92845"/>
            <a:ext cx="4127740" cy="613803"/>
            <a:chOff x="1271464" y="2420888"/>
            <a:chExt cx="4392488" cy="613803"/>
          </a:xfrm>
        </p:grpSpPr>
        <p:sp>
          <p:nvSpPr>
            <p:cNvPr id="11" name="矩形 2">
              <a:extLst>
                <a:ext uri="{FF2B5EF4-FFF2-40B4-BE49-F238E27FC236}">
                  <a16:creationId xmlns:a16="http://schemas.microsoft.com/office/drawing/2014/main" id="{B1C31CBC-ED4E-4EA1-A7F4-7FCF05DC8F4B}"/>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9">
              <a:extLst>
                <a:ext uri="{FF2B5EF4-FFF2-40B4-BE49-F238E27FC236}">
                  <a16:creationId xmlns:a16="http://schemas.microsoft.com/office/drawing/2014/main" id="{91A56231-08E5-4E9E-9FE3-B1769D85339E}"/>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331575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strips(downLeft)">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4565" y="980728"/>
            <a:ext cx="11519244" cy="5718297"/>
          </a:xfrm>
          <a:prstGeom prst="rect">
            <a:avLst/>
          </a:prstGeom>
        </p:spPr>
        <p:txBody>
          <a:bodyPr wrap="square">
            <a:spAutoFit/>
          </a:bodyPr>
          <a:lstStyle/>
          <a:p>
            <a:pPr>
              <a:lnSpc>
                <a:spcPts val="3400"/>
              </a:lnSpc>
            </a:pPr>
            <a:r>
              <a:rPr lang="zh-CN" altLang="zh-CN" sz="2400" dirty="0"/>
              <a:t>各因素变动前的利润</a:t>
            </a:r>
            <a:r>
              <a:rPr lang="en-US" altLang="zh-CN" sz="2400" dirty="0"/>
              <a:t>=</a:t>
            </a:r>
            <a:r>
              <a:rPr lang="zh-CN" altLang="zh-CN" sz="2400" dirty="0"/>
              <a:t>（</a:t>
            </a:r>
            <a:r>
              <a:rPr lang="en-US" altLang="zh-CN" sz="2400" dirty="0"/>
              <a:t>14-10</a:t>
            </a:r>
            <a:r>
              <a:rPr lang="zh-CN" altLang="zh-CN" sz="2400" dirty="0"/>
              <a:t>）</a:t>
            </a:r>
            <a:r>
              <a:rPr lang="en-US" altLang="zh-CN" sz="2400" dirty="0"/>
              <a:t>×2 000-4 000=4 000</a:t>
            </a:r>
            <a:r>
              <a:rPr lang="zh-CN" altLang="zh-CN" sz="2400" dirty="0"/>
              <a:t>（元）</a:t>
            </a:r>
          </a:p>
          <a:p>
            <a:pPr>
              <a:lnSpc>
                <a:spcPts val="3400"/>
              </a:lnSpc>
            </a:pPr>
            <a:r>
              <a:rPr lang="zh-CN" altLang="zh-CN" sz="2400" dirty="0"/>
              <a:t>①单价上升</a:t>
            </a:r>
            <a:r>
              <a:rPr lang="en-US" altLang="zh-CN" sz="2400" dirty="0"/>
              <a:t>5%</a:t>
            </a:r>
            <a:r>
              <a:rPr lang="zh-CN" altLang="zh-CN" sz="2400" dirty="0"/>
              <a:t>时，</a:t>
            </a:r>
          </a:p>
          <a:p>
            <a:pPr>
              <a:lnSpc>
                <a:spcPts val="3400"/>
              </a:lnSpc>
            </a:pPr>
            <a:r>
              <a:rPr lang="zh-CN" altLang="zh-CN" sz="2400" dirty="0"/>
              <a:t>变动后的利润</a:t>
            </a:r>
            <a:r>
              <a:rPr lang="en-US" altLang="zh-CN" sz="2400" dirty="0"/>
              <a:t>=14×</a:t>
            </a:r>
            <a:r>
              <a:rPr lang="zh-CN" altLang="zh-CN" sz="2400" dirty="0"/>
              <a:t>（</a:t>
            </a:r>
            <a:r>
              <a:rPr lang="en-US" altLang="zh-CN" sz="2400" dirty="0"/>
              <a:t>1+5%</a:t>
            </a:r>
            <a:r>
              <a:rPr lang="zh-CN" altLang="zh-CN" sz="2400" dirty="0"/>
              <a:t>）</a:t>
            </a:r>
            <a:r>
              <a:rPr lang="en-US" altLang="zh-CN" sz="2400" dirty="0"/>
              <a:t>×2 000-10×2 000-4 000=5 400</a:t>
            </a:r>
            <a:r>
              <a:rPr lang="zh-CN" altLang="zh-CN" sz="2400" dirty="0"/>
              <a:t>（元）</a:t>
            </a:r>
          </a:p>
          <a:p>
            <a:pPr>
              <a:lnSpc>
                <a:spcPts val="3400"/>
              </a:lnSpc>
            </a:pPr>
            <a:r>
              <a:rPr lang="zh-CN" altLang="zh-CN" sz="2400" dirty="0"/>
              <a:t>单价上升对利润的影响程度</a:t>
            </a:r>
            <a:r>
              <a:rPr lang="en-US" altLang="zh-CN" sz="2400" dirty="0"/>
              <a:t>=</a:t>
            </a:r>
            <a:r>
              <a:rPr lang="zh-CN" altLang="zh-CN" sz="2400" dirty="0"/>
              <a:t>（</a:t>
            </a:r>
            <a:r>
              <a:rPr lang="en-US" altLang="zh-CN" sz="2400" dirty="0"/>
              <a:t>5 400-4 000</a:t>
            </a:r>
            <a:r>
              <a:rPr lang="zh-CN" altLang="zh-CN" sz="2400" dirty="0"/>
              <a:t>）</a:t>
            </a:r>
            <a:r>
              <a:rPr lang="en-US" altLang="zh-CN" sz="2400" dirty="0"/>
              <a:t>/4 000=35%</a:t>
            </a:r>
            <a:endParaRPr lang="zh-CN" altLang="zh-CN" sz="2400" dirty="0"/>
          </a:p>
          <a:p>
            <a:pPr>
              <a:lnSpc>
                <a:spcPts val="3400"/>
              </a:lnSpc>
            </a:pPr>
            <a:r>
              <a:rPr lang="zh-CN" altLang="zh-CN" sz="2400" dirty="0"/>
              <a:t>②单位变动成本上升</a:t>
            </a:r>
            <a:r>
              <a:rPr lang="en-US" altLang="zh-CN" sz="2400" dirty="0"/>
              <a:t>5%</a:t>
            </a:r>
            <a:r>
              <a:rPr lang="zh-CN" altLang="zh-CN" sz="2400" dirty="0"/>
              <a:t>时，</a:t>
            </a:r>
          </a:p>
          <a:p>
            <a:pPr>
              <a:lnSpc>
                <a:spcPts val="3400"/>
              </a:lnSpc>
            </a:pPr>
            <a:r>
              <a:rPr lang="zh-CN" altLang="zh-CN" sz="2400" dirty="0"/>
              <a:t>变动后的利润</a:t>
            </a:r>
            <a:r>
              <a:rPr lang="en-US" altLang="zh-CN" sz="2400" dirty="0"/>
              <a:t>=14</a:t>
            </a:r>
            <a:r>
              <a:rPr lang="zh-CN" altLang="zh-CN" sz="2400" dirty="0"/>
              <a:t>×</a:t>
            </a:r>
            <a:r>
              <a:rPr lang="en-US" altLang="zh-CN" sz="2400" dirty="0"/>
              <a:t>2 000-10</a:t>
            </a:r>
            <a:r>
              <a:rPr lang="zh-CN" altLang="zh-CN" sz="2400" dirty="0"/>
              <a:t>×（</a:t>
            </a:r>
            <a:r>
              <a:rPr lang="en-US" altLang="zh-CN" sz="2400" dirty="0"/>
              <a:t>1+5%</a:t>
            </a:r>
            <a:r>
              <a:rPr lang="zh-CN" altLang="zh-CN" sz="2400" dirty="0"/>
              <a:t>）×</a:t>
            </a:r>
            <a:r>
              <a:rPr lang="en-US" altLang="zh-CN" sz="2400" dirty="0"/>
              <a:t>2 000-4 000=3 000</a:t>
            </a:r>
            <a:r>
              <a:rPr lang="zh-CN" altLang="zh-CN" sz="2400" dirty="0"/>
              <a:t>（元）</a:t>
            </a:r>
          </a:p>
          <a:p>
            <a:pPr>
              <a:lnSpc>
                <a:spcPts val="3400"/>
              </a:lnSpc>
            </a:pPr>
            <a:r>
              <a:rPr lang="zh-CN" altLang="zh-CN" sz="2400" dirty="0"/>
              <a:t>单位变动成本上升对利润的影响程度</a:t>
            </a:r>
            <a:r>
              <a:rPr lang="en-US" altLang="zh-CN" sz="2400" dirty="0"/>
              <a:t>=</a:t>
            </a:r>
            <a:r>
              <a:rPr lang="zh-CN" altLang="zh-CN" sz="2400" dirty="0"/>
              <a:t>（</a:t>
            </a:r>
            <a:r>
              <a:rPr lang="en-US" altLang="zh-CN" sz="2400" dirty="0"/>
              <a:t>3 000-4 000</a:t>
            </a:r>
            <a:r>
              <a:rPr lang="zh-CN" altLang="zh-CN" sz="2400" dirty="0"/>
              <a:t>）</a:t>
            </a:r>
            <a:r>
              <a:rPr lang="en-US" altLang="zh-CN" sz="2400" dirty="0"/>
              <a:t>/4 000=-25%</a:t>
            </a:r>
            <a:endParaRPr lang="zh-CN" altLang="zh-CN" sz="2400" dirty="0"/>
          </a:p>
          <a:p>
            <a:pPr>
              <a:lnSpc>
                <a:spcPts val="3400"/>
              </a:lnSpc>
            </a:pPr>
            <a:r>
              <a:rPr lang="zh-CN" altLang="zh-CN" sz="2400" dirty="0"/>
              <a:t>③销量下降</a:t>
            </a:r>
            <a:r>
              <a:rPr lang="en-US" altLang="zh-CN" sz="2400" dirty="0"/>
              <a:t>3%</a:t>
            </a:r>
            <a:r>
              <a:rPr lang="zh-CN" altLang="zh-CN" sz="2400" dirty="0"/>
              <a:t>时，</a:t>
            </a:r>
          </a:p>
          <a:p>
            <a:pPr>
              <a:lnSpc>
                <a:spcPts val="3400"/>
              </a:lnSpc>
            </a:pPr>
            <a:r>
              <a:rPr lang="zh-CN" altLang="zh-CN" sz="2400" dirty="0"/>
              <a:t>变动后的利润</a:t>
            </a:r>
            <a:r>
              <a:rPr lang="en-US" altLang="zh-CN" sz="2400" dirty="0"/>
              <a:t>=14×2 000</a:t>
            </a:r>
            <a:r>
              <a:rPr lang="zh-CN" altLang="zh-CN" sz="2400" dirty="0"/>
              <a:t>×（</a:t>
            </a:r>
            <a:r>
              <a:rPr lang="en-US" altLang="zh-CN" sz="2400" dirty="0"/>
              <a:t>1-3%</a:t>
            </a:r>
            <a:r>
              <a:rPr lang="zh-CN" altLang="zh-CN" sz="2400" dirty="0"/>
              <a:t>）</a:t>
            </a:r>
            <a:r>
              <a:rPr lang="en-US" altLang="zh-CN" sz="2400" dirty="0"/>
              <a:t>-10×2 000×</a:t>
            </a:r>
            <a:r>
              <a:rPr lang="zh-CN" altLang="zh-CN" sz="2400" dirty="0"/>
              <a:t>（</a:t>
            </a:r>
            <a:r>
              <a:rPr lang="en-US" altLang="zh-CN" sz="2400" dirty="0"/>
              <a:t>1-3%</a:t>
            </a:r>
            <a:r>
              <a:rPr lang="zh-CN" altLang="zh-CN" sz="2400" dirty="0"/>
              <a:t>）</a:t>
            </a:r>
            <a:r>
              <a:rPr lang="en-US" altLang="zh-CN" sz="2400" dirty="0"/>
              <a:t>-4 000=3 760</a:t>
            </a:r>
            <a:r>
              <a:rPr lang="zh-CN" altLang="zh-CN" sz="2400" dirty="0"/>
              <a:t>（元）</a:t>
            </a:r>
          </a:p>
          <a:p>
            <a:pPr>
              <a:lnSpc>
                <a:spcPts val="3400"/>
              </a:lnSpc>
            </a:pPr>
            <a:r>
              <a:rPr lang="zh-CN" altLang="zh-CN" sz="2400" dirty="0"/>
              <a:t>销售量下降对利润的影响程度</a:t>
            </a:r>
            <a:r>
              <a:rPr lang="en-US" altLang="zh-CN" sz="2400" dirty="0"/>
              <a:t>=</a:t>
            </a:r>
            <a:r>
              <a:rPr lang="zh-CN" altLang="zh-CN" sz="2400" dirty="0"/>
              <a:t>（</a:t>
            </a:r>
            <a:r>
              <a:rPr lang="en-US" altLang="zh-CN" sz="2400" dirty="0"/>
              <a:t>3 760-4 000</a:t>
            </a:r>
            <a:r>
              <a:rPr lang="zh-CN" altLang="zh-CN" sz="2400" dirty="0"/>
              <a:t>）</a:t>
            </a:r>
            <a:r>
              <a:rPr lang="en-US" altLang="zh-CN" sz="2400" dirty="0"/>
              <a:t>/4 000=-6%</a:t>
            </a:r>
            <a:endParaRPr lang="zh-CN" altLang="zh-CN" sz="2400" dirty="0"/>
          </a:p>
          <a:p>
            <a:pPr>
              <a:lnSpc>
                <a:spcPts val="3400"/>
              </a:lnSpc>
            </a:pPr>
            <a:r>
              <a:rPr lang="zh-CN" altLang="zh-CN" sz="2400" dirty="0"/>
              <a:t>④固定成本下降</a:t>
            </a:r>
            <a:r>
              <a:rPr lang="en-US" altLang="zh-CN" sz="2400" dirty="0"/>
              <a:t>3%</a:t>
            </a:r>
            <a:r>
              <a:rPr lang="zh-CN" altLang="zh-CN" sz="2400" dirty="0"/>
              <a:t>时，</a:t>
            </a:r>
          </a:p>
          <a:p>
            <a:pPr>
              <a:lnSpc>
                <a:spcPts val="3400"/>
              </a:lnSpc>
            </a:pPr>
            <a:r>
              <a:rPr lang="zh-CN" altLang="zh-CN" sz="2400" dirty="0"/>
              <a:t>变动后的利润</a:t>
            </a:r>
            <a:r>
              <a:rPr lang="en-US" altLang="zh-CN" sz="2400" dirty="0"/>
              <a:t>=14</a:t>
            </a:r>
            <a:r>
              <a:rPr lang="zh-CN" altLang="zh-CN" sz="2400" dirty="0"/>
              <a:t>×</a:t>
            </a:r>
            <a:r>
              <a:rPr lang="en-US" altLang="zh-CN" sz="2400" dirty="0"/>
              <a:t>2 000-10</a:t>
            </a:r>
            <a:r>
              <a:rPr lang="zh-CN" altLang="zh-CN" sz="2400" dirty="0"/>
              <a:t>×</a:t>
            </a:r>
            <a:r>
              <a:rPr lang="en-US" altLang="zh-CN" sz="2400" dirty="0"/>
              <a:t>2 000-4 000</a:t>
            </a:r>
            <a:r>
              <a:rPr lang="zh-CN" altLang="zh-CN" sz="2400" dirty="0"/>
              <a:t>×（</a:t>
            </a:r>
            <a:r>
              <a:rPr lang="en-US" altLang="zh-CN" sz="2400" dirty="0"/>
              <a:t>1-3%</a:t>
            </a:r>
            <a:r>
              <a:rPr lang="zh-CN" altLang="zh-CN" sz="2400" dirty="0"/>
              <a:t>）</a:t>
            </a:r>
            <a:r>
              <a:rPr lang="en-US" altLang="zh-CN" sz="2400" dirty="0"/>
              <a:t>=4 120</a:t>
            </a:r>
            <a:r>
              <a:rPr lang="zh-CN" altLang="zh-CN" sz="2400" dirty="0"/>
              <a:t>（元）</a:t>
            </a:r>
          </a:p>
          <a:p>
            <a:pPr>
              <a:lnSpc>
                <a:spcPts val="3400"/>
              </a:lnSpc>
            </a:pPr>
            <a:r>
              <a:rPr lang="zh-CN" altLang="zh-CN" sz="2400" dirty="0"/>
              <a:t>固定成本下降对利润的影响程度</a:t>
            </a:r>
            <a:r>
              <a:rPr lang="en-US" altLang="zh-CN" sz="2400" dirty="0"/>
              <a:t>=</a:t>
            </a:r>
            <a:r>
              <a:rPr lang="zh-CN" altLang="zh-CN" sz="2400" dirty="0"/>
              <a:t>（</a:t>
            </a:r>
            <a:r>
              <a:rPr lang="en-US" altLang="zh-CN" sz="2400" dirty="0"/>
              <a:t>4 120-4 000</a:t>
            </a:r>
            <a:r>
              <a:rPr lang="zh-CN" altLang="zh-CN" sz="2400" dirty="0"/>
              <a:t>）</a:t>
            </a:r>
            <a:r>
              <a:rPr lang="en-US" altLang="zh-CN" sz="2400" dirty="0"/>
              <a:t>/4 000=3%</a:t>
            </a:r>
            <a:endParaRPr lang="zh-CN" altLang="zh-CN" sz="2400" dirty="0"/>
          </a:p>
        </p:txBody>
      </p:sp>
      <p:grpSp>
        <p:nvGrpSpPr>
          <p:cNvPr id="6" name="组合 5">
            <a:extLst>
              <a:ext uri="{FF2B5EF4-FFF2-40B4-BE49-F238E27FC236}">
                <a16:creationId xmlns:a16="http://schemas.microsoft.com/office/drawing/2014/main" id="{828EFE15-3CC7-4F4C-BE29-92474398C801}"/>
              </a:ext>
            </a:extLst>
          </p:cNvPr>
          <p:cNvGrpSpPr/>
          <p:nvPr/>
        </p:nvGrpSpPr>
        <p:grpSpPr>
          <a:xfrm>
            <a:off x="191345" y="92845"/>
            <a:ext cx="4127740" cy="613803"/>
            <a:chOff x="1271464" y="2420888"/>
            <a:chExt cx="4392488" cy="613803"/>
          </a:xfrm>
        </p:grpSpPr>
        <p:sp>
          <p:nvSpPr>
            <p:cNvPr id="7" name="矩形 2">
              <a:extLst>
                <a:ext uri="{FF2B5EF4-FFF2-40B4-BE49-F238E27FC236}">
                  <a16:creationId xmlns:a16="http://schemas.microsoft.com/office/drawing/2014/main" id="{8F912531-CB60-4313-84FC-5D7DBA757669}"/>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9">
              <a:extLst>
                <a:ext uri="{FF2B5EF4-FFF2-40B4-BE49-F238E27FC236}">
                  <a16:creationId xmlns:a16="http://schemas.microsoft.com/office/drawing/2014/main" id="{EAB182C1-0275-4EE5-B406-576330CB557E}"/>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步骤二  利润预测</a:t>
              </a:r>
            </a:p>
          </p:txBody>
        </p:sp>
      </p:grpSp>
    </p:spTree>
    <p:extLst>
      <p:ext uri="{BB962C8B-B14F-4D97-AF65-F5344CB8AC3E}">
        <p14:creationId xmlns:p14="http://schemas.microsoft.com/office/powerpoint/2010/main" val="13202658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91345" y="92845"/>
            <a:ext cx="3927825" cy="613803"/>
            <a:chOff x="1271464" y="2420888"/>
            <a:chExt cx="4495687" cy="613803"/>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19"/>
            <p:cNvSpPr txBox="1"/>
            <p:nvPr/>
          </p:nvSpPr>
          <p:spPr>
            <a:xfrm>
              <a:off x="1426882" y="2449916"/>
              <a:ext cx="4340269"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步骤三 成本预测</a:t>
              </a:r>
            </a:p>
          </p:txBody>
        </p:sp>
      </p:grpSp>
      <p:grpSp>
        <p:nvGrpSpPr>
          <p:cNvPr id="21" name="组合 20"/>
          <p:cNvGrpSpPr>
            <a:grpSpLocks/>
          </p:cNvGrpSpPr>
          <p:nvPr/>
        </p:nvGrpSpPr>
        <p:grpSpPr bwMode="auto">
          <a:xfrm>
            <a:off x="47328" y="764704"/>
            <a:ext cx="4331254" cy="822325"/>
            <a:chOff x="11113" y="950913"/>
            <a:chExt cx="5445943" cy="822325"/>
          </a:xfrm>
        </p:grpSpPr>
        <p:pic>
          <p:nvPicPr>
            <p:cNvPr id="22"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一、成本预测的意义</a:t>
              </a:r>
            </a:p>
          </p:txBody>
        </p:sp>
      </p:grpSp>
      <p:grpSp>
        <p:nvGrpSpPr>
          <p:cNvPr id="24" name="组合 23"/>
          <p:cNvGrpSpPr/>
          <p:nvPr/>
        </p:nvGrpSpPr>
        <p:grpSpPr>
          <a:xfrm>
            <a:off x="3918691" y="2470267"/>
            <a:ext cx="3460748" cy="3460748"/>
            <a:chOff x="4179570" y="1588770"/>
            <a:chExt cx="2735580" cy="2735580"/>
          </a:xfrm>
        </p:grpSpPr>
        <p:sp>
          <p:nvSpPr>
            <p:cNvPr id="25" name="椭圆 24"/>
            <p:cNvSpPr/>
            <p:nvPr/>
          </p:nvSpPr>
          <p:spPr>
            <a:xfrm>
              <a:off x="4179570" y="1588770"/>
              <a:ext cx="2735580" cy="2735580"/>
            </a:xfrm>
            <a:prstGeom prst="ellipse">
              <a:avLst/>
            </a:prstGeom>
            <a:solidFill>
              <a:schemeClr val="bg1">
                <a:lumMod val="95000"/>
              </a:schemeClr>
            </a:solidFill>
            <a:ln w="19050">
              <a:gradFill flip="none" rotWithShape="1">
                <a:gsLst>
                  <a:gs pos="0">
                    <a:schemeClr val="bg1">
                      <a:lumMod val="75000"/>
                    </a:schemeClr>
                  </a:gs>
                  <a:gs pos="100000">
                    <a:schemeClr val="bg1">
                      <a:lumMod val="99000"/>
                    </a:schemeClr>
                  </a:gs>
                </a:gsLst>
                <a:lin ang="2700000" scaled="1"/>
                <a:tileRect/>
              </a:gradFill>
            </a:ln>
            <a:effectLst>
              <a:innerShdw blurRad="152400" dist="76200" dir="13500000">
                <a:prstClr val="black">
                  <a:alpha val="3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6" name="椭圆 25"/>
            <p:cNvSpPr/>
            <p:nvPr/>
          </p:nvSpPr>
          <p:spPr>
            <a:xfrm>
              <a:off x="4368226" y="1777427"/>
              <a:ext cx="2358266" cy="2358266"/>
            </a:xfrm>
            <a:prstGeom prst="ellipse">
              <a:avLst/>
            </a:prstGeom>
            <a:solidFill>
              <a:schemeClr val="bg1">
                <a:lumMod val="95000"/>
              </a:schemeClr>
            </a:solidFill>
            <a:ln w="19050">
              <a:gradFill flip="none" rotWithShape="1">
                <a:gsLst>
                  <a:gs pos="0">
                    <a:schemeClr val="bg1"/>
                  </a:gs>
                  <a:gs pos="100000">
                    <a:schemeClr val="bg1">
                      <a:lumMod val="75000"/>
                    </a:schemeClr>
                  </a:gs>
                </a:gsLst>
                <a:lin ang="2700000" scaled="1"/>
                <a:tileRect/>
              </a:gradFill>
            </a:ln>
            <a:effectLst>
              <a:outerShdw blurRad="2032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27" name="组合 26"/>
          <p:cNvGrpSpPr/>
          <p:nvPr/>
        </p:nvGrpSpPr>
        <p:grpSpPr>
          <a:xfrm>
            <a:off x="5065675" y="1890050"/>
            <a:ext cx="1166781" cy="1166781"/>
            <a:chOff x="5512610" y="1118409"/>
            <a:chExt cx="1166781" cy="1166781"/>
          </a:xfrm>
        </p:grpSpPr>
        <p:sp>
          <p:nvSpPr>
            <p:cNvPr id="28" name="椭圆 27"/>
            <p:cNvSpPr/>
            <p:nvPr/>
          </p:nvSpPr>
          <p:spPr>
            <a:xfrm>
              <a:off x="5512610" y="1118409"/>
              <a:ext cx="1166781" cy="1166781"/>
            </a:xfrm>
            <a:prstGeom prst="ellipse">
              <a:avLst/>
            </a:prstGeom>
            <a:gradFill>
              <a:gsLst>
                <a:gs pos="100000">
                  <a:schemeClr val="bg1"/>
                </a:gs>
                <a:gs pos="0">
                  <a:schemeClr val="bg1">
                    <a:lumMod val="70000"/>
                  </a:schemeClr>
                </a:gs>
              </a:gsLst>
              <a:lin ang="2700000" scaled="1"/>
            </a:gradFill>
            <a:ln w="19050">
              <a:gradFill flip="none" rotWithShape="1">
                <a:gsLst>
                  <a:gs pos="0">
                    <a:schemeClr val="bg1"/>
                  </a:gs>
                  <a:gs pos="100000">
                    <a:schemeClr val="bg1">
                      <a:lumMod val="80000"/>
                    </a:schemeClr>
                  </a:gs>
                </a:gsLst>
                <a:lin ang="2700000" scaled="1"/>
                <a:tileRect/>
              </a:grad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sp>
          <p:nvSpPr>
            <p:cNvPr id="29" name="椭圆 28"/>
            <p:cNvSpPr/>
            <p:nvPr/>
          </p:nvSpPr>
          <p:spPr>
            <a:xfrm>
              <a:off x="5645696" y="1251495"/>
              <a:ext cx="900609" cy="900609"/>
            </a:xfrm>
            <a:prstGeom prst="ellipse">
              <a:avLst/>
            </a:prstGeom>
            <a:solidFill>
              <a:srgbClr val="EA6103"/>
            </a:solidFill>
            <a:ln w="15875">
              <a:gradFill flip="none" rotWithShape="1">
                <a:gsLst>
                  <a:gs pos="0">
                    <a:schemeClr val="bg1">
                      <a:lumMod val="65000"/>
                    </a:schemeClr>
                  </a:gs>
                  <a:gs pos="100000">
                    <a:schemeClr val="bg1">
                      <a:lumMod val="95000"/>
                      <a:lumOff val="5000"/>
                    </a:schemeClr>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grpSp>
          <p:nvGrpSpPr>
            <p:cNvPr id="30" name="Group 4"/>
            <p:cNvGrpSpPr>
              <a:grpSpLocks noChangeAspect="1"/>
            </p:cNvGrpSpPr>
            <p:nvPr/>
          </p:nvGrpSpPr>
          <p:grpSpPr bwMode="auto">
            <a:xfrm>
              <a:off x="5952367" y="1530305"/>
              <a:ext cx="287266" cy="336642"/>
              <a:chOff x="1776" y="1776"/>
              <a:chExt cx="64" cy="75"/>
            </a:xfrm>
            <a:solidFill>
              <a:schemeClr val="bg1"/>
            </a:solidFill>
            <a:effectLst/>
          </p:grpSpPr>
          <p:sp>
            <p:nvSpPr>
              <p:cNvPr id="31"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32"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33"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34"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grpSp>
      </p:grpSp>
      <p:grpSp>
        <p:nvGrpSpPr>
          <p:cNvPr id="35" name="组合 34"/>
          <p:cNvGrpSpPr/>
          <p:nvPr/>
        </p:nvGrpSpPr>
        <p:grpSpPr>
          <a:xfrm>
            <a:off x="6780174" y="3604550"/>
            <a:ext cx="1166781" cy="1166781"/>
            <a:chOff x="7227109" y="2832909"/>
            <a:chExt cx="1166781" cy="1166781"/>
          </a:xfrm>
        </p:grpSpPr>
        <p:sp>
          <p:nvSpPr>
            <p:cNvPr id="36" name="椭圆 35"/>
            <p:cNvSpPr/>
            <p:nvPr/>
          </p:nvSpPr>
          <p:spPr>
            <a:xfrm>
              <a:off x="7227109" y="2832909"/>
              <a:ext cx="1166781" cy="1166781"/>
            </a:xfrm>
            <a:prstGeom prst="ellipse">
              <a:avLst/>
            </a:prstGeom>
            <a:gradFill>
              <a:gsLst>
                <a:gs pos="100000">
                  <a:schemeClr val="bg1"/>
                </a:gs>
                <a:gs pos="0">
                  <a:schemeClr val="bg1">
                    <a:lumMod val="70000"/>
                  </a:schemeClr>
                </a:gs>
              </a:gsLst>
              <a:lin ang="2700000" scaled="1"/>
            </a:gradFill>
            <a:ln w="19050">
              <a:gradFill flip="none" rotWithShape="1">
                <a:gsLst>
                  <a:gs pos="0">
                    <a:schemeClr val="bg1"/>
                  </a:gs>
                  <a:gs pos="100000">
                    <a:schemeClr val="bg1">
                      <a:lumMod val="80000"/>
                    </a:schemeClr>
                  </a:gs>
                </a:gsLst>
                <a:lin ang="2700000" scaled="1"/>
                <a:tileRect/>
              </a:grad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sp>
          <p:nvSpPr>
            <p:cNvPr id="37" name="椭圆 36"/>
            <p:cNvSpPr/>
            <p:nvPr/>
          </p:nvSpPr>
          <p:spPr>
            <a:xfrm>
              <a:off x="7360195" y="2965995"/>
              <a:ext cx="900609" cy="900609"/>
            </a:xfrm>
            <a:prstGeom prst="ellipse">
              <a:avLst/>
            </a:prstGeom>
            <a:solidFill>
              <a:srgbClr val="FFAB3F"/>
            </a:solidFill>
            <a:ln w="15875">
              <a:gradFill flip="none" rotWithShape="1">
                <a:gsLst>
                  <a:gs pos="0">
                    <a:schemeClr val="bg1">
                      <a:lumMod val="65000"/>
                    </a:schemeClr>
                  </a:gs>
                  <a:gs pos="100000">
                    <a:schemeClr val="bg1">
                      <a:lumMod val="95000"/>
                      <a:lumOff val="5000"/>
                    </a:schemeClr>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grpSp>
          <p:nvGrpSpPr>
            <p:cNvPr id="38" name="Group 18"/>
            <p:cNvGrpSpPr>
              <a:grpSpLocks noChangeAspect="1"/>
            </p:cNvGrpSpPr>
            <p:nvPr/>
          </p:nvGrpSpPr>
          <p:grpSpPr bwMode="auto">
            <a:xfrm>
              <a:off x="7645844" y="3247027"/>
              <a:ext cx="320918" cy="299035"/>
              <a:chOff x="3802" y="2858"/>
              <a:chExt cx="616" cy="574"/>
            </a:xfrm>
            <a:solidFill>
              <a:schemeClr val="bg1"/>
            </a:solidFill>
            <a:effectLst/>
          </p:grpSpPr>
          <p:sp>
            <p:nvSpPr>
              <p:cNvPr id="39"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40"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41"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42"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43"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grpSp>
      </p:grpSp>
      <p:grpSp>
        <p:nvGrpSpPr>
          <p:cNvPr id="44" name="组合 43"/>
          <p:cNvGrpSpPr/>
          <p:nvPr/>
        </p:nvGrpSpPr>
        <p:grpSpPr>
          <a:xfrm>
            <a:off x="3351175" y="3604550"/>
            <a:ext cx="1166781" cy="1166781"/>
            <a:chOff x="3798110" y="2832909"/>
            <a:chExt cx="1166781" cy="1166781"/>
          </a:xfrm>
        </p:grpSpPr>
        <p:sp>
          <p:nvSpPr>
            <p:cNvPr id="45" name="椭圆 44"/>
            <p:cNvSpPr/>
            <p:nvPr/>
          </p:nvSpPr>
          <p:spPr>
            <a:xfrm>
              <a:off x="3798110" y="2832909"/>
              <a:ext cx="1166781" cy="1166781"/>
            </a:xfrm>
            <a:prstGeom prst="ellipse">
              <a:avLst/>
            </a:prstGeom>
            <a:gradFill>
              <a:gsLst>
                <a:gs pos="100000">
                  <a:schemeClr val="bg1"/>
                </a:gs>
                <a:gs pos="0">
                  <a:schemeClr val="bg1">
                    <a:lumMod val="70000"/>
                  </a:schemeClr>
                </a:gs>
              </a:gsLst>
              <a:lin ang="2700000" scaled="1"/>
            </a:gradFill>
            <a:ln w="19050">
              <a:gradFill flip="none" rotWithShape="1">
                <a:gsLst>
                  <a:gs pos="0">
                    <a:schemeClr val="bg1"/>
                  </a:gs>
                  <a:gs pos="100000">
                    <a:schemeClr val="bg1">
                      <a:lumMod val="80000"/>
                    </a:schemeClr>
                  </a:gs>
                </a:gsLst>
                <a:lin ang="2700000" scaled="1"/>
                <a:tileRect/>
              </a:grad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sp>
          <p:nvSpPr>
            <p:cNvPr id="46" name="椭圆 45"/>
            <p:cNvSpPr/>
            <p:nvPr/>
          </p:nvSpPr>
          <p:spPr>
            <a:xfrm>
              <a:off x="3931196" y="2965995"/>
              <a:ext cx="900609" cy="900609"/>
            </a:xfrm>
            <a:prstGeom prst="ellipse">
              <a:avLst/>
            </a:prstGeom>
            <a:solidFill>
              <a:srgbClr val="EA5E66"/>
            </a:solidFill>
            <a:ln w="15875">
              <a:gradFill flip="none" rotWithShape="1">
                <a:gsLst>
                  <a:gs pos="0">
                    <a:schemeClr val="bg1">
                      <a:lumMod val="65000"/>
                    </a:schemeClr>
                  </a:gs>
                  <a:gs pos="100000">
                    <a:schemeClr val="bg1">
                      <a:lumMod val="95000"/>
                      <a:lumOff val="5000"/>
                    </a:schemeClr>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grpSp>
          <p:nvGrpSpPr>
            <p:cNvPr id="47" name="Group 13"/>
            <p:cNvGrpSpPr>
              <a:grpSpLocks noChangeAspect="1"/>
            </p:cNvGrpSpPr>
            <p:nvPr/>
          </p:nvGrpSpPr>
          <p:grpSpPr bwMode="auto">
            <a:xfrm>
              <a:off x="4206344" y="3251776"/>
              <a:ext cx="350311" cy="354447"/>
              <a:chOff x="2426" y="2781"/>
              <a:chExt cx="593" cy="600"/>
            </a:xfrm>
            <a:solidFill>
              <a:schemeClr val="bg1"/>
            </a:solidFill>
            <a:effectLst/>
          </p:grpSpPr>
          <p:sp>
            <p:nvSpPr>
              <p:cNvPr id="48"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49"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grpSp>
      </p:grpSp>
      <p:grpSp>
        <p:nvGrpSpPr>
          <p:cNvPr id="50" name="组合 49"/>
          <p:cNvGrpSpPr/>
          <p:nvPr/>
        </p:nvGrpSpPr>
        <p:grpSpPr>
          <a:xfrm>
            <a:off x="5065675" y="5319051"/>
            <a:ext cx="1166781" cy="1166781"/>
            <a:chOff x="5512610" y="4547410"/>
            <a:chExt cx="1166781" cy="1166781"/>
          </a:xfrm>
        </p:grpSpPr>
        <p:sp>
          <p:nvSpPr>
            <p:cNvPr id="51" name="椭圆 50"/>
            <p:cNvSpPr/>
            <p:nvPr/>
          </p:nvSpPr>
          <p:spPr>
            <a:xfrm>
              <a:off x="5512610" y="4547410"/>
              <a:ext cx="1166781" cy="1166781"/>
            </a:xfrm>
            <a:prstGeom prst="ellipse">
              <a:avLst/>
            </a:prstGeom>
            <a:gradFill>
              <a:gsLst>
                <a:gs pos="100000">
                  <a:schemeClr val="bg1"/>
                </a:gs>
                <a:gs pos="0">
                  <a:schemeClr val="bg1">
                    <a:lumMod val="70000"/>
                  </a:schemeClr>
                </a:gs>
              </a:gsLst>
              <a:lin ang="2700000" scaled="1"/>
            </a:gradFill>
            <a:ln w="19050">
              <a:gradFill flip="none" rotWithShape="1">
                <a:gsLst>
                  <a:gs pos="0">
                    <a:schemeClr val="bg1"/>
                  </a:gs>
                  <a:gs pos="100000">
                    <a:schemeClr val="bg1">
                      <a:lumMod val="80000"/>
                    </a:schemeClr>
                  </a:gs>
                </a:gsLst>
                <a:lin ang="2700000" scaled="1"/>
                <a:tileRect/>
              </a:grad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sp>
          <p:nvSpPr>
            <p:cNvPr id="52" name="椭圆 51"/>
            <p:cNvSpPr/>
            <p:nvPr/>
          </p:nvSpPr>
          <p:spPr>
            <a:xfrm>
              <a:off x="5645696" y="4680496"/>
              <a:ext cx="900609" cy="900609"/>
            </a:xfrm>
            <a:prstGeom prst="ellipse">
              <a:avLst/>
            </a:prstGeom>
            <a:solidFill>
              <a:srgbClr val="0099A9"/>
            </a:solidFill>
            <a:ln w="15875">
              <a:gradFill flip="none" rotWithShape="1">
                <a:gsLst>
                  <a:gs pos="0">
                    <a:schemeClr val="bg1">
                      <a:lumMod val="65000"/>
                    </a:schemeClr>
                  </a:gs>
                  <a:gs pos="100000">
                    <a:schemeClr val="bg1">
                      <a:lumMod val="95000"/>
                      <a:lumOff val="5000"/>
                    </a:schemeClr>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grpSp>
          <p:nvGrpSpPr>
            <p:cNvPr id="53" name="组合 52"/>
            <p:cNvGrpSpPr/>
            <p:nvPr/>
          </p:nvGrpSpPr>
          <p:grpSpPr>
            <a:xfrm>
              <a:off x="5930425" y="4950620"/>
              <a:ext cx="331151" cy="360360"/>
              <a:chOff x="4873620" y="1965325"/>
              <a:chExt cx="269882" cy="293688"/>
            </a:xfrm>
            <a:solidFill>
              <a:schemeClr val="bg1"/>
            </a:solidFill>
            <a:effectLst/>
          </p:grpSpPr>
          <p:sp>
            <p:nvSpPr>
              <p:cNvPr id="54"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55"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56"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57"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grpSp>
      </p:grpSp>
      <p:grpSp>
        <p:nvGrpSpPr>
          <p:cNvPr id="58" name="组合 57"/>
          <p:cNvGrpSpPr/>
          <p:nvPr/>
        </p:nvGrpSpPr>
        <p:grpSpPr>
          <a:xfrm>
            <a:off x="1415480" y="4769419"/>
            <a:ext cx="2523810" cy="1025786"/>
            <a:chOff x="1258030" y="3593783"/>
            <a:chExt cx="2317701" cy="1025786"/>
          </a:xfrm>
        </p:grpSpPr>
        <p:sp>
          <p:nvSpPr>
            <p:cNvPr id="59" name="文本框 45"/>
            <p:cNvSpPr txBox="1"/>
            <p:nvPr/>
          </p:nvSpPr>
          <p:spPr>
            <a:xfrm>
              <a:off x="1258030" y="3593783"/>
              <a:ext cx="870790" cy="523220"/>
            </a:xfrm>
            <a:prstGeom prst="rect">
              <a:avLst/>
            </a:prstGeom>
            <a:noFill/>
          </p:spPr>
          <p:txBody>
            <a:bodyPr wrap="square" rtlCol="0">
              <a:spAutoFit/>
            </a:bodyPr>
            <a:lstStyle/>
            <a:p>
              <a:pPr algn="ctr"/>
              <a:r>
                <a:rPr lang="en-US" altLang="zh-CN" sz="2800" b="1" dirty="0">
                  <a:solidFill>
                    <a:srgbClr val="EA5E66"/>
                  </a:solidFill>
                  <a:latin typeface="微软雅黑" pitchFamily="34" charset="-122"/>
                  <a:ea typeface="微软雅黑" pitchFamily="34" charset="-122"/>
                </a:rPr>
                <a:t>04</a:t>
              </a:r>
              <a:endParaRPr lang="zh-CN" altLang="en-US" sz="2800" b="1" dirty="0">
                <a:solidFill>
                  <a:srgbClr val="EA5E66"/>
                </a:solidFill>
                <a:latin typeface="微软雅黑" pitchFamily="34" charset="-122"/>
                <a:ea typeface="微软雅黑" pitchFamily="34" charset="-122"/>
              </a:endParaRPr>
            </a:p>
          </p:txBody>
        </p:sp>
        <p:sp>
          <p:nvSpPr>
            <p:cNvPr id="60" name="文本框 46"/>
            <p:cNvSpPr txBox="1"/>
            <p:nvPr/>
          </p:nvSpPr>
          <p:spPr>
            <a:xfrm>
              <a:off x="1857341" y="3696239"/>
              <a:ext cx="1718390" cy="923330"/>
            </a:xfrm>
            <a:prstGeom prst="rect">
              <a:avLst/>
            </a:prstGeom>
            <a:noFill/>
          </p:spPr>
          <p:txBody>
            <a:bodyPr wrap="square" rtlCol="0">
              <a:spAutoFit/>
            </a:bodyPr>
            <a:lstStyle/>
            <a:p>
              <a:pPr lvl="0">
                <a:defRPr sz="1800">
                  <a:solidFill>
                    <a:srgbClr val="000000"/>
                  </a:solidFill>
                  <a:uFillTx/>
                </a:defRPr>
              </a:pPr>
              <a:r>
                <a:rPr lang="zh-CN" altLang="en-US" dirty="0">
                  <a:solidFill>
                    <a:srgbClr val="EA5E66"/>
                  </a:solidFill>
                  <a:uFill>
                    <a:solidFill>
                      <a:srgbClr val="595959"/>
                    </a:solidFill>
                  </a:uFill>
                  <a:latin typeface="微软雅黑" pitchFamily="34" charset="-122"/>
                  <a:ea typeface="微软雅黑" pitchFamily="34" charset="-122"/>
                  <a:cs typeface="+mn-ea"/>
                  <a:sym typeface="+mn-lt"/>
                </a:rPr>
                <a:t>成本预测有利于加强成本控制</a:t>
              </a:r>
              <a:endParaRPr lang="zh-CN" altLang="en-US" b="1" dirty="0">
                <a:solidFill>
                  <a:srgbClr val="EA5E66"/>
                </a:solidFill>
                <a:uFill>
                  <a:solidFill>
                    <a:srgbClr val="595959"/>
                  </a:solidFill>
                </a:uFill>
                <a:latin typeface="微软雅黑" pitchFamily="34" charset="-122"/>
                <a:ea typeface="微软雅黑" pitchFamily="34" charset="-122"/>
                <a:cs typeface="+mn-ea"/>
                <a:sym typeface="+mn-lt"/>
              </a:endParaRPr>
            </a:p>
          </p:txBody>
        </p:sp>
      </p:grpSp>
      <p:grpSp>
        <p:nvGrpSpPr>
          <p:cNvPr id="62" name="组合 61"/>
          <p:cNvGrpSpPr/>
          <p:nvPr/>
        </p:nvGrpSpPr>
        <p:grpSpPr>
          <a:xfrm>
            <a:off x="7486224" y="2896237"/>
            <a:ext cx="2642224" cy="748787"/>
            <a:chOff x="1258030" y="3593783"/>
            <a:chExt cx="2642224" cy="748787"/>
          </a:xfrm>
        </p:grpSpPr>
        <p:sp>
          <p:nvSpPr>
            <p:cNvPr id="63" name="文本框 49"/>
            <p:cNvSpPr txBox="1"/>
            <p:nvPr/>
          </p:nvSpPr>
          <p:spPr>
            <a:xfrm>
              <a:off x="1258030" y="3593783"/>
              <a:ext cx="870790" cy="523220"/>
            </a:xfrm>
            <a:prstGeom prst="rect">
              <a:avLst/>
            </a:prstGeom>
            <a:noFill/>
          </p:spPr>
          <p:txBody>
            <a:bodyPr wrap="square" rtlCol="0">
              <a:spAutoFit/>
            </a:bodyPr>
            <a:lstStyle/>
            <a:p>
              <a:pPr algn="ctr"/>
              <a:r>
                <a:rPr lang="en-US" altLang="zh-CN" sz="2800" b="1" dirty="0">
                  <a:solidFill>
                    <a:srgbClr val="FFAB3F"/>
                  </a:solidFill>
                  <a:latin typeface="微软雅黑" pitchFamily="34" charset="-122"/>
                  <a:ea typeface="微软雅黑" pitchFamily="34" charset="-122"/>
                </a:rPr>
                <a:t>02</a:t>
              </a:r>
              <a:endParaRPr lang="zh-CN" altLang="en-US" sz="2800" b="1" dirty="0">
                <a:solidFill>
                  <a:srgbClr val="FFAB3F"/>
                </a:solidFill>
                <a:latin typeface="微软雅黑" pitchFamily="34" charset="-122"/>
                <a:ea typeface="微软雅黑" pitchFamily="34" charset="-122"/>
              </a:endParaRPr>
            </a:p>
          </p:txBody>
        </p:sp>
        <p:sp>
          <p:nvSpPr>
            <p:cNvPr id="64" name="文本框 50"/>
            <p:cNvSpPr txBox="1"/>
            <p:nvPr/>
          </p:nvSpPr>
          <p:spPr>
            <a:xfrm>
              <a:off x="1799068" y="3696239"/>
              <a:ext cx="2101186" cy="646331"/>
            </a:xfrm>
            <a:prstGeom prst="rect">
              <a:avLst/>
            </a:prstGeom>
            <a:noFill/>
          </p:spPr>
          <p:txBody>
            <a:bodyPr wrap="square" rtlCol="0">
              <a:spAutoFit/>
            </a:bodyPr>
            <a:lstStyle/>
            <a:p>
              <a:pPr lvl="0">
                <a:defRPr sz="1800">
                  <a:solidFill>
                    <a:srgbClr val="000000"/>
                  </a:solidFill>
                  <a:uFillTx/>
                </a:defRPr>
              </a:pPr>
              <a:r>
                <a:rPr lang="zh-CN" altLang="en-US" dirty="0">
                  <a:solidFill>
                    <a:srgbClr val="FFAB3F"/>
                  </a:solidFill>
                  <a:uFill>
                    <a:solidFill>
                      <a:srgbClr val="595959"/>
                    </a:solidFill>
                  </a:uFill>
                  <a:latin typeface="微软雅黑" pitchFamily="34" charset="-122"/>
                  <a:ea typeface="微软雅黑" pitchFamily="34" charset="-122"/>
                  <a:cs typeface="+mn-ea"/>
                  <a:sym typeface="+mn-lt"/>
                </a:rPr>
                <a:t>成本预测有利于加强事前成本管理</a:t>
              </a:r>
            </a:p>
          </p:txBody>
        </p:sp>
      </p:grpSp>
      <p:grpSp>
        <p:nvGrpSpPr>
          <p:cNvPr id="66" name="组合 65"/>
          <p:cNvGrpSpPr/>
          <p:nvPr/>
        </p:nvGrpSpPr>
        <p:grpSpPr>
          <a:xfrm>
            <a:off x="2631627" y="2032141"/>
            <a:ext cx="2434048" cy="748787"/>
            <a:chOff x="1258030" y="3593783"/>
            <a:chExt cx="2434048" cy="748787"/>
          </a:xfrm>
        </p:grpSpPr>
        <p:sp>
          <p:nvSpPr>
            <p:cNvPr id="67" name="文本框 53"/>
            <p:cNvSpPr txBox="1"/>
            <p:nvPr/>
          </p:nvSpPr>
          <p:spPr>
            <a:xfrm>
              <a:off x="1258030" y="3593783"/>
              <a:ext cx="870790" cy="523220"/>
            </a:xfrm>
            <a:prstGeom prst="rect">
              <a:avLst/>
            </a:prstGeom>
            <a:noFill/>
          </p:spPr>
          <p:txBody>
            <a:bodyPr wrap="square" rtlCol="0">
              <a:spAutoFit/>
            </a:bodyPr>
            <a:lstStyle/>
            <a:p>
              <a:pPr algn="ctr"/>
              <a:r>
                <a:rPr lang="en-US" altLang="zh-CN" sz="2800" b="1" dirty="0">
                  <a:solidFill>
                    <a:srgbClr val="EA6103"/>
                  </a:solidFill>
                  <a:latin typeface="微软雅黑" pitchFamily="34" charset="-122"/>
                  <a:ea typeface="微软雅黑" pitchFamily="34" charset="-122"/>
                </a:rPr>
                <a:t>01</a:t>
              </a:r>
              <a:endParaRPr lang="zh-CN" altLang="en-US" sz="2800" b="1" dirty="0">
                <a:solidFill>
                  <a:srgbClr val="EA6103"/>
                </a:solidFill>
                <a:latin typeface="微软雅黑" pitchFamily="34" charset="-122"/>
                <a:ea typeface="微软雅黑" pitchFamily="34" charset="-122"/>
              </a:endParaRPr>
            </a:p>
          </p:txBody>
        </p:sp>
        <p:sp>
          <p:nvSpPr>
            <p:cNvPr id="68" name="文本框 54"/>
            <p:cNvSpPr txBox="1"/>
            <p:nvPr/>
          </p:nvSpPr>
          <p:spPr>
            <a:xfrm>
              <a:off x="1799068" y="3696239"/>
              <a:ext cx="1893010" cy="646331"/>
            </a:xfrm>
            <a:prstGeom prst="rect">
              <a:avLst/>
            </a:prstGeom>
            <a:noFill/>
          </p:spPr>
          <p:txBody>
            <a:bodyPr wrap="square" rtlCol="0">
              <a:spAutoFit/>
            </a:bodyPr>
            <a:lstStyle/>
            <a:p>
              <a:pPr lvl="0">
                <a:defRPr sz="1800">
                  <a:solidFill>
                    <a:srgbClr val="000000"/>
                  </a:solidFill>
                  <a:uFillTx/>
                </a:defRPr>
              </a:pPr>
              <a:r>
                <a:rPr lang="zh-CN" altLang="en-US" dirty="0">
                  <a:solidFill>
                    <a:srgbClr val="EA6103"/>
                  </a:solidFill>
                  <a:uFill>
                    <a:solidFill>
                      <a:srgbClr val="595959"/>
                    </a:solidFill>
                  </a:uFill>
                  <a:latin typeface="微软雅黑" pitchFamily="34" charset="-122"/>
                  <a:ea typeface="微软雅黑" pitchFamily="34" charset="-122"/>
                  <a:cs typeface="+mn-ea"/>
                  <a:sym typeface="+mn-lt"/>
                </a:rPr>
                <a:t>成本预测有利于制定经营决策</a:t>
              </a:r>
            </a:p>
          </p:txBody>
        </p:sp>
      </p:grpSp>
      <p:grpSp>
        <p:nvGrpSpPr>
          <p:cNvPr id="70" name="组合 69"/>
          <p:cNvGrpSpPr/>
          <p:nvPr/>
        </p:nvGrpSpPr>
        <p:grpSpPr>
          <a:xfrm>
            <a:off x="6560324" y="5704549"/>
            <a:ext cx="2517531" cy="748787"/>
            <a:chOff x="1258030" y="3593783"/>
            <a:chExt cx="2517531" cy="748787"/>
          </a:xfrm>
        </p:grpSpPr>
        <p:sp>
          <p:nvSpPr>
            <p:cNvPr id="71" name="文本框 57"/>
            <p:cNvSpPr txBox="1"/>
            <p:nvPr/>
          </p:nvSpPr>
          <p:spPr>
            <a:xfrm>
              <a:off x="1258030" y="3593783"/>
              <a:ext cx="870790" cy="523220"/>
            </a:xfrm>
            <a:prstGeom prst="rect">
              <a:avLst/>
            </a:prstGeom>
            <a:noFill/>
          </p:spPr>
          <p:txBody>
            <a:bodyPr wrap="square" rtlCol="0">
              <a:spAutoFit/>
            </a:bodyPr>
            <a:lstStyle/>
            <a:p>
              <a:pPr algn="ctr"/>
              <a:r>
                <a:rPr lang="en-US" altLang="zh-CN" sz="2800" b="1" dirty="0">
                  <a:solidFill>
                    <a:srgbClr val="0099A9"/>
                  </a:solidFill>
                  <a:latin typeface="微软雅黑" pitchFamily="34" charset="-122"/>
                  <a:ea typeface="微软雅黑" pitchFamily="34" charset="-122"/>
                </a:rPr>
                <a:t>03</a:t>
              </a:r>
              <a:endParaRPr lang="zh-CN" altLang="en-US" sz="2800" b="1" dirty="0">
                <a:solidFill>
                  <a:srgbClr val="0099A9"/>
                </a:solidFill>
                <a:latin typeface="微软雅黑" pitchFamily="34" charset="-122"/>
                <a:ea typeface="微软雅黑" pitchFamily="34" charset="-122"/>
              </a:endParaRPr>
            </a:p>
          </p:txBody>
        </p:sp>
        <p:sp>
          <p:nvSpPr>
            <p:cNvPr id="72" name="文本框 58"/>
            <p:cNvSpPr txBox="1"/>
            <p:nvPr/>
          </p:nvSpPr>
          <p:spPr>
            <a:xfrm>
              <a:off x="1799069" y="3696239"/>
              <a:ext cx="1976492" cy="646331"/>
            </a:xfrm>
            <a:prstGeom prst="rect">
              <a:avLst/>
            </a:prstGeom>
            <a:noFill/>
          </p:spPr>
          <p:txBody>
            <a:bodyPr wrap="square" rtlCol="0">
              <a:spAutoFit/>
            </a:bodyPr>
            <a:lstStyle/>
            <a:p>
              <a:pPr lvl="0">
                <a:defRPr sz="1800">
                  <a:solidFill>
                    <a:srgbClr val="000000"/>
                  </a:solidFill>
                  <a:uFillTx/>
                </a:defRPr>
              </a:pPr>
              <a:r>
                <a:rPr lang="zh-CN" altLang="en-US" dirty="0">
                  <a:solidFill>
                    <a:srgbClr val="0099A9"/>
                  </a:solidFill>
                  <a:uFill>
                    <a:solidFill>
                      <a:srgbClr val="595959"/>
                    </a:solidFill>
                  </a:uFill>
                  <a:latin typeface="微软雅黑" pitchFamily="34" charset="-122"/>
                  <a:ea typeface="微软雅黑" pitchFamily="34" charset="-122"/>
                  <a:cs typeface="+mn-ea"/>
                  <a:sym typeface="+mn-lt"/>
                </a:rPr>
                <a:t>成本预测有利于加强目标管理</a:t>
              </a:r>
              <a:endParaRPr lang="zh-CN" altLang="en-US" b="1" dirty="0">
                <a:solidFill>
                  <a:srgbClr val="0099A9"/>
                </a:solidFill>
                <a:uFill>
                  <a:solidFill>
                    <a:srgbClr val="595959"/>
                  </a:solidFill>
                </a:uFill>
                <a:latin typeface="微软雅黑" pitchFamily="34" charset="-122"/>
                <a:ea typeface="微软雅黑" pitchFamily="34" charset="-122"/>
                <a:cs typeface="+mn-ea"/>
                <a:sym typeface="+mn-lt"/>
              </a:endParaRPr>
            </a:p>
          </p:txBody>
        </p:sp>
      </p:grpSp>
      <p:grpSp>
        <p:nvGrpSpPr>
          <p:cNvPr id="74" name="组合 73"/>
          <p:cNvGrpSpPr/>
          <p:nvPr/>
        </p:nvGrpSpPr>
        <p:grpSpPr>
          <a:xfrm>
            <a:off x="4403625" y="3495087"/>
            <a:ext cx="2490880" cy="1031825"/>
            <a:chOff x="4850560" y="2723446"/>
            <a:chExt cx="2490880" cy="1031825"/>
          </a:xfrm>
        </p:grpSpPr>
        <p:sp>
          <p:nvSpPr>
            <p:cNvPr id="75" name="文本框 60"/>
            <p:cNvSpPr txBox="1"/>
            <p:nvPr/>
          </p:nvSpPr>
          <p:spPr>
            <a:xfrm>
              <a:off x="4850560" y="3324384"/>
              <a:ext cx="2490880" cy="430887"/>
            </a:xfrm>
            <a:prstGeom prst="rect">
              <a:avLst/>
            </a:prstGeom>
            <a:noFill/>
          </p:spPr>
          <p:txBody>
            <a:bodyPr wrap="square" rtlCol="0">
              <a:spAutoFit/>
            </a:bodyPr>
            <a:lstStyle/>
            <a:p>
              <a:pPr algn="ctr"/>
              <a:r>
                <a:rPr lang="zh-CN" altLang="en-US" sz="2200" u="sng" dirty="0">
                  <a:solidFill>
                    <a:schemeClr val="tx1">
                      <a:lumMod val="50000"/>
                      <a:lumOff val="50000"/>
                    </a:schemeClr>
                  </a:solidFill>
                  <a:effectLst>
                    <a:innerShdw blurRad="63500" dist="50800" dir="13500000">
                      <a:prstClr val="black">
                        <a:alpha val="50000"/>
                      </a:prstClr>
                    </a:innerShdw>
                  </a:effectLst>
                  <a:latin typeface="微软雅黑" pitchFamily="34" charset="-122"/>
                  <a:ea typeface="微软雅黑" pitchFamily="34" charset="-122"/>
                </a:rPr>
                <a:t>意义</a:t>
              </a:r>
            </a:p>
          </p:txBody>
        </p:sp>
        <p:sp>
          <p:nvSpPr>
            <p:cNvPr id="76" name="Freeform 48"/>
            <p:cNvSpPr>
              <a:spLocks noEditPoints="1"/>
            </p:cNvSpPr>
            <p:nvPr/>
          </p:nvSpPr>
          <p:spPr bwMode="auto">
            <a:xfrm>
              <a:off x="5829190" y="2723446"/>
              <a:ext cx="547085" cy="595011"/>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grpSp>
    </p:spTree>
    <p:extLst>
      <p:ext uri="{BB962C8B-B14F-4D97-AF65-F5344CB8AC3E}">
        <p14:creationId xmlns:p14="http://schemas.microsoft.com/office/powerpoint/2010/main" val="343976938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1300"/>
                                            <p:tgtEl>
                                              <p:spTgt spid="24"/>
                                            </p:tgtEl>
                                          </p:cBhvr>
                                        </p:animEffect>
                                      </p:childTnLst>
                                    </p:cTn>
                                  </p:par>
                                  <p:par>
                                    <p:cTn id="8" presetID="10" presetClass="entr" presetSubtype="0" fill="hold" nodeType="withEffect">
                                      <p:stCondLst>
                                        <p:cond delay="1100"/>
                                      </p:stCondLst>
                                      <p:childTnLst>
                                        <p:set>
                                          <p:cBhvr>
                                            <p:cTn id="9" dur="1" fill="hold">
                                              <p:stCondLst>
                                                <p:cond delay="0"/>
                                              </p:stCondLst>
                                            </p:cTn>
                                            <p:tgtEl>
                                              <p:spTgt spid="74"/>
                                            </p:tgtEl>
                                            <p:attrNameLst>
                                              <p:attrName>style.visibility</p:attrName>
                                            </p:attrNameLst>
                                          </p:cBhvr>
                                          <p:to>
                                            <p:strVal val="visible"/>
                                          </p:to>
                                        </p:set>
                                        <p:animEffect transition="in" filter="fade">
                                          <p:cBhvr>
                                            <p:cTn id="10" dur="500"/>
                                            <p:tgtEl>
                                              <p:spTgt spid="74"/>
                                            </p:tgtEl>
                                          </p:cBhvr>
                                        </p:animEffect>
                                      </p:childTnLst>
                                    </p:cTn>
                                  </p:par>
                                </p:childTnLst>
                              </p:cTn>
                            </p:par>
                            <p:par>
                              <p:cTn id="11" fill="hold">
                                <p:stCondLst>
                                  <p:cond delay="1600"/>
                                </p:stCondLst>
                                <p:childTnLst>
                                  <p:par>
                                    <p:cTn id="12" presetID="2" presetClass="entr" presetSubtype="4" accel="70000" fill="hold" nodeType="afterEffect" p14:presetBounceEnd="40000">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14:bounceEnd="40000">
                                          <p:cBhvr additive="base">
                                            <p:cTn id="14" dur="50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15" dur="500" fill="hold"/>
                                            <p:tgtEl>
                                              <p:spTgt spid="27"/>
                                            </p:tgtEl>
                                            <p:attrNameLst>
                                              <p:attrName>ppt_y</p:attrName>
                                            </p:attrNameLst>
                                          </p:cBhvr>
                                          <p:tavLst>
                                            <p:tav tm="0">
                                              <p:val>
                                                <p:strVal val="1+#ppt_h/2"/>
                                              </p:val>
                                            </p:tav>
                                            <p:tav tm="100000">
                                              <p:val>
                                                <p:strVal val="#ppt_y"/>
                                              </p:val>
                                            </p:tav>
                                          </p:tavLst>
                                        </p:anim>
                                      </p:childTnLst>
                                    </p:cTn>
                                  </p:par>
                                  <p:par>
                                    <p:cTn id="16" presetID="2" presetClass="entr" presetSubtype="4" accel="70000" fill="hold" nodeType="withEffect" p14:presetBounceEnd="40000">
                                      <p:stCondLst>
                                        <p:cond delay="300"/>
                                      </p:stCondLst>
                                      <p:childTnLst>
                                        <p:set>
                                          <p:cBhvr>
                                            <p:cTn id="17" dur="1" fill="hold">
                                              <p:stCondLst>
                                                <p:cond delay="0"/>
                                              </p:stCondLst>
                                            </p:cTn>
                                            <p:tgtEl>
                                              <p:spTgt spid="44"/>
                                            </p:tgtEl>
                                            <p:attrNameLst>
                                              <p:attrName>style.visibility</p:attrName>
                                            </p:attrNameLst>
                                          </p:cBhvr>
                                          <p:to>
                                            <p:strVal val="visible"/>
                                          </p:to>
                                        </p:set>
                                        <p:anim calcmode="lin" valueType="num" p14:bounceEnd="40000">
                                          <p:cBhvr additive="base">
                                            <p:cTn id="18" dur="500" fill="hold"/>
                                            <p:tgtEl>
                                              <p:spTgt spid="44"/>
                                            </p:tgtEl>
                                            <p:attrNameLst>
                                              <p:attrName>ppt_x</p:attrName>
                                            </p:attrNameLst>
                                          </p:cBhvr>
                                          <p:tavLst>
                                            <p:tav tm="0">
                                              <p:val>
                                                <p:strVal val="#ppt_x"/>
                                              </p:val>
                                            </p:tav>
                                            <p:tav tm="100000">
                                              <p:val>
                                                <p:strVal val="#ppt_x"/>
                                              </p:val>
                                            </p:tav>
                                          </p:tavLst>
                                        </p:anim>
                                        <p:anim calcmode="lin" valueType="num" p14:bounceEnd="40000">
                                          <p:cBhvr additive="base">
                                            <p:cTn id="19" dur="500" fill="hold"/>
                                            <p:tgtEl>
                                              <p:spTgt spid="44"/>
                                            </p:tgtEl>
                                            <p:attrNameLst>
                                              <p:attrName>ppt_y</p:attrName>
                                            </p:attrNameLst>
                                          </p:cBhvr>
                                          <p:tavLst>
                                            <p:tav tm="0">
                                              <p:val>
                                                <p:strVal val="1+#ppt_h/2"/>
                                              </p:val>
                                            </p:tav>
                                            <p:tav tm="100000">
                                              <p:val>
                                                <p:strVal val="#ppt_y"/>
                                              </p:val>
                                            </p:tav>
                                          </p:tavLst>
                                        </p:anim>
                                      </p:childTnLst>
                                    </p:cTn>
                                  </p:par>
                                  <p:par>
                                    <p:cTn id="20" presetID="2" presetClass="entr" presetSubtype="4" accel="70000" fill="hold" nodeType="withEffect" p14:presetBounceEnd="40000">
                                      <p:stCondLst>
                                        <p:cond delay="600"/>
                                      </p:stCondLst>
                                      <p:childTnLst>
                                        <p:set>
                                          <p:cBhvr>
                                            <p:cTn id="21" dur="1" fill="hold">
                                              <p:stCondLst>
                                                <p:cond delay="0"/>
                                              </p:stCondLst>
                                            </p:cTn>
                                            <p:tgtEl>
                                              <p:spTgt spid="35"/>
                                            </p:tgtEl>
                                            <p:attrNameLst>
                                              <p:attrName>style.visibility</p:attrName>
                                            </p:attrNameLst>
                                          </p:cBhvr>
                                          <p:to>
                                            <p:strVal val="visible"/>
                                          </p:to>
                                        </p:set>
                                        <p:anim calcmode="lin" valueType="num" p14:bounceEnd="40000">
                                          <p:cBhvr additive="base">
                                            <p:cTn id="22" dur="500" fill="hold"/>
                                            <p:tgtEl>
                                              <p:spTgt spid="35"/>
                                            </p:tgtEl>
                                            <p:attrNameLst>
                                              <p:attrName>ppt_x</p:attrName>
                                            </p:attrNameLst>
                                          </p:cBhvr>
                                          <p:tavLst>
                                            <p:tav tm="0">
                                              <p:val>
                                                <p:strVal val="#ppt_x"/>
                                              </p:val>
                                            </p:tav>
                                            <p:tav tm="100000">
                                              <p:val>
                                                <p:strVal val="#ppt_x"/>
                                              </p:val>
                                            </p:tav>
                                          </p:tavLst>
                                        </p:anim>
                                        <p:anim calcmode="lin" valueType="num" p14:bounceEnd="40000">
                                          <p:cBhvr additive="base">
                                            <p:cTn id="23" dur="500" fill="hold"/>
                                            <p:tgtEl>
                                              <p:spTgt spid="35"/>
                                            </p:tgtEl>
                                            <p:attrNameLst>
                                              <p:attrName>ppt_y</p:attrName>
                                            </p:attrNameLst>
                                          </p:cBhvr>
                                          <p:tavLst>
                                            <p:tav tm="0">
                                              <p:val>
                                                <p:strVal val="1+#ppt_h/2"/>
                                              </p:val>
                                            </p:tav>
                                            <p:tav tm="100000">
                                              <p:val>
                                                <p:strVal val="#ppt_y"/>
                                              </p:val>
                                            </p:tav>
                                          </p:tavLst>
                                        </p:anim>
                                      </p:childTnLst>
                                    </p:cTn>
                                  </p:par>
                                  <p:par>
                                    <p:cTn id="24" presetID="2" presetClass="entr" presetSubtype="4" accel="70000" fill="hold" nodeType="withEffect" p14:presetBounceEnd="40000">
                                      <p:stCondLst>
                                        <p:cond delay="900"/>
                                      </p:stCondLst>
                                      <p:childTnLst>
                                        <p:set>
                                          <p:cBhvr>
                                            <p:cTn id="25" dur="1" fill="hold">
                                              <p:stCondLst>
                                                <p:cond delay="0"/>
                                              </p:stCondLst>
                                            </p:cTn>
                                            <p:tgtEl>
                                              <p:spTgt spid="50"/>
                                            </p:tgtEl>
                                            <p:attrNameLst>
                                              <p:attrName>style.visibility</p:attrName>
                                            </p:attrNameLst>
                                          </p:cBhvr>
                                          <p:to>
                                            <p:strVal val="visible"/>
                                          </p:to>
                                        </p:set>
                                        <p:anim calcmode="lin" valueType="num" p14:bounceEnd="40000">
                                          <p:cBhvr additive="base">
                                            <p:cTn id="26" dur="500" fill="hold"/>
                                            <p:tgtEl>
                                              <p:spTgt spid="50"/>
                                            </p:tgtEl>
                                            <p:attrNameLst>
                                              <p:attrName>ppt_x</p:attrName>
                                            </p:attrNameLst>
                                          </p:cBhvr>
                                          <p:tavLst>
                                            <p:tav tm="0">
                                              <p:val>
                                                <p:strVal val="#ppt_x"/>
                                              </p:val>
                                            </p:tav>
                                            <p:tav tm="100000">
                                              <p:val>
                                                <p:strVal val="#ppt_x"/>
                                              </p:val>
                                            </p:tav>
                                          </p:tavLst>
                                        </p:anim>
                                        <p:anim calcmode="lin" valueType="num" p14:bounceEnd="40000">
                                          <p:cBhvr additive="base">
                                            <p:cTn id="27" dur="500" fill="hold"/>
                                            <p:tgtEl>
                                              <p:spTgt spid="50"/>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16" presetClass="entr" presetSubtype="37" fill="hold"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barn(outVertical)">
                                          <p:cBhvr>
                                            <p:cTn id="31" dur="500"/>
                                            <p:tgtEl>
                                              <p:spTgt spid="66"/>
                                            </p:tgtEl>
                                          </p:cBhvr>
                                        </p:animEffect>
                                      </p:childTnLst>
                                    </p:cTn>
                                  </p:par>
                                  <p:par>
                                    <p:cTn id="32" presetID="16" presetClass="entr" presetSubtype="37" fill="hold" nodeType="with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barn(outVertical)">
                                          <p:cBhvr>
                                            <p:cTn id="34" dur="500"/>
                                            <p:tgtEl>
                                              <p:spTgt spid="62"/>
                                            </p:tgtEl>
                                          </p:cBhvr>
                                        </p:animEffect>
                                      </p:childTnLst>
                                    </p:cTn>
                                  </p:par>
                                  <p:par>
                                    <p:cTn id="35" presetID="16" presetClass="entr" presetSubtype="37" fill="hold" nodeType="with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barn(outVertical)">
                                          <p:cBhvr>
                                            <p:cTn id="37" dur="500"/>
                                            <p:tgtEl>
                                              <p:spTgt spid="58"/>
                                            </p:tgtEl>
                                          </p:cBhvr>
                                        </p:animEffect>
                                      </p:childTnLst>
                                    </p:cTn>
                                  </p:par>
                                  <p:par>
                                    <p:cTn id="38" presetID="16" presetClass="entr" presetSubtype="37" fill="hold"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barn(outVertical)">
                                          <p:cBhvr>
                                            <p:cTn id="4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1300"/>
                                            <p:tgtEl>
                                              <p:spTgt spid="24"/>
                                            </p:tgtEl>
                                          </p:cBhvr>
                                        </p:animEffect>
                                      </p:childTnLst>
                                    </p:cTn>
                                  </p:par>
                                  <p:par>
                                    <p:cTn id="8" presetID="10" presetClass="entr" presetSubtype="0" fill="hold" nodeType="withEffect">
                                      <p:stCondLst>
                                        <p:cond delay="1100"/>
                                      </p:stCondLst>
                                      <p:childTnLst>
                                        <p:set>
                                          <p:cBhvr>
                                            <p:cTn id="9" dur="1" fill="hold">
                                              <p:stCondLst>
                                                <p:cond delay="0"/>
                                              </p:stCondLst>
                                            </p:cTn>
                                            <p:tgtEl>
                                              <p:spTgt spid="74"/>
                                            </p:tgtEl>
                                            <p:attrNameLst>
                                              <p:attrName>style.visibility</p:attrName>
                                            </p:attrNameLst>
                                          </p:cBhvr>
                                          <p:to>
                                            <p:strVal val="visible"/>
                                          </p:to>
                                        </p:set>
                                        <p:animEffect transition="in" filter="fade">
                                          <p:cBhvr>
                                            <p:cTn id="10" dur="500"/>
                                            <p:tgtEl>
                                              <p:spTgt spid="74"/>
                                            </p:tgtEl>
                                          </p:cBhvr>
                                        </p:animEffect>
                                      </p:childTnLst>
                                    </p:cTn>
                                  </p:par>
                                </p:childTnLst>
                              </p:cTn>
                            </p:par>
                            <p:par>
                              <p:cTn id="11" fill="hold">
                                <p:stCondLst>
                                  <p:cond delay="1600"/>
                                </p:stCondLst>
                                <p:childTnLst>
                                  <p:par>
                                    <p:cTn id="12" presetID="2" presetClass="entr" presetSubtype="4" accel="70000"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additive="base">
                                            <p:cTn id="14" dur="500" fill="hold"/>
                                            <p:tgtEl>
                                              <p:spTgt spid="27"/>
                                            </p:tgtEl>
                                            <p:attrNameLst>
                                              <p:attrName>ppt_x</p:attrName>
                                            </p:attrNameLst>
                                          </p:cBhvr>
                                          <p:tavLst>
                                            <p:tav tm="0">
                                              <p:val>
                                                <p:strVal val="#ppt_x"/>
                                              </p:val>
                                            </p:tav>
                                            <p:tav tm="100000">
                                              <p:val>
                                                <p:strVal val="#ppt_x"/>
                                              </p:val>
                                            </p:tav>
                                          </p:tavLst>
                                        </p:anim>
                                        <p:anim calcmode="lin" valueType="num">
                                          <p:cBhvr additive="base">
                                            <p:cTn id="15" dur="500" fill="hold"/>
                                            <p:tgtEl>
                                              <p:spTgt spid="27"/>
                                            </p:tgtEl>
                                            <p:attrNameLst>
                                              <p:attrName>ppt_y</p:attrName>
                                            </p:attrNameLst>
                                          </p:cBhvr>
                                          <p:tavLst>
                                            <p:tav tm="0">
                                              <p:val>
                                                <p:strVal val="1+#ppt_h/2"/>
                                              </p:val>
                                            </p:tav>
                                            <p:tav tm="100000">
                                              <p:val>
                                                <p:strVal val="#ppt_y"/>
                                              </p:val>
                                            </p:tav>
                                          </p:tavLst>
                                        </p:anim>
                                      </p:childTnLst>
                                    </p:cTn>
                                  </p:par>
                                  <p:par>
                                    <p:cTn id="16" presetID="2" presetClass="entr" presetSubtype="4" accel="70000" fill="hold" nodeType="withEffect">
                                      <p:stCondLst>
                                        <p:cond delay="300"/>
                                      </p:stCondLst>
                                      <p:childTnLst>
                                        <p:set>
                                          <p:cBhvr>
                                            <p:cTn id="17" dur="1" fill="hold">
                                              <p:stCondLst>
                                                <p:cond delay="0"/>
                                              </p:stCondLst>
                                            </p:cTn>
                                            <p:tgtEl>
                                              <p:spTgt spid="44"/>
                                            </p:tgtEl>
                                            <p:attrNameLst>
                                              <p:attrName>style.visibility</p:attrName>
                                            </p:attrNameLst>
                                          </p:cBhvr>
                                          <p:to>
                                            <p:strVal val="visible"/>
                                          </p:to>
                                        </p:set>
                                        <p:anim calcmode="lin" valueType="num">
                                          <p:cBhvr additive="base">
                                            <p:cTn id="18" dur="500" fill="hold"/>
                                            <p:tgtEl>
                                              <p:spTgt spid="44"/>
                                            </p:tgtEl>
                                            <p:attrNameLst>
                                              <p:attrName>ppt_x</p:attrName>
                                            </p:attrNameLst>
                                          </p:cBhvr>
                                          <p:tavLst>
                                            <p:tav tm="0">
                                              <p:val>
                                                <p:strVal val="#ppt_x"/>
                                              </p:val>
                                            </p:tav>
                                            <p:tav tm="100000">
                                              <p:val>
                                                <p:strVal val="#ppt_x"/>
                                              </p:val>
                                            </p:tav>
                                          </p:tavLst>
                                        </p:anim>
                                        <p:anim calcmode="lin" valueType="num">
                                          <p:cBhvr additive="base">
                                            <p:cTn id="19" dur="500" fill="hold"/>
                                            <p:tgtEl>
                                              <p:spTgt spid="44"/>
                                            </p:tgtEl>
                                            <p:attrNameLst>
                                              <p:attrName>ppt_y</p:attrName>
                                            </p:attrNameLst>
                                          </p:cBhvr>
                                          <p:tavLst>
                                            <p:tav tm="0">
                                              <p:val>
                                                <p:strVal val="1+#ppt_h/2"/>
                                              </p:val>
                                            </p:tav>
                                            <p:tav tm="100000">
                                              <p:val>
                                                <p:strVal val="#ppt_y"/>
                                              </p:val>
                                            </p:tav>
                                          </p:tavLst>
                                        </p:anim>
                                      </p:childTnLst>
                                    </p:cTn>
                                  </p:par>
                                  <p:par>
                                    <p:cTn id="20" presetID="2" presetClass="entr" presetSubtype="4" accel="70000" fill="hold" nodeType="withEffect">
                                      <p:stCondLst>
                                        <p:cond delay="60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500" fill="hold"/>
                                            <p:tgtEl>
                                              <p:spTgt spid="35"/>
                                            </p:tgtEl>
                                            <p:attrNameLst>
                                              <p:attrName>ppt_x</p:attrName>
                                            </p:attrNameLst>
                                          </p:cBhvr>
                                          <p:tavLst>
                                            <p:tav tm="0">
                                              <p:val>
                                                <p:strVal val="#ppt_x"/>
                                              </p:val>
                                            </p:tav>
                                            <p:tav tm="100000">
                                              <p:val>
                                                <p:strVal val="#ppt_x"/>
                                              </p:val>
                                            </p:tav>
                                          </p:tavLst>
                                        </p:anim>
                                        <p:anim calcmode="lin" valueType="num">
                                          <p:cBhvr additive="base">
                                            <p:cTn id="23" dur="500" fill="hold"/>
                                            <p:tgtEl>
                                              <p:spTgt spid="35"/>
                                            </p:tgtEl>
                                            <p:attrNameLst>
                                              <p:attrName>ppt_y</p:attrName>
                                            </p:attrNameLst>
                                          </p:cBhvr>
                                          <p:tavLst>
                                            <p:tav tm="0">
                                              <p:val>
                                                <p:strVal val="1+#ppt_h/2"/>
                                              </p:val>
                                            </p:tav>
                                            <p:tav tm="100000">
                                              <p:val>
                                                <p:strVal val="#ppt_y"/>
                                              </p:val>
                                            </p:tav>
                                          </p:tavLst>
                                        </p:anim>
                                      </p:childTnLst>
                                    </p:cTn>
                                  </p:par>
                                  <p:par>
                                    <p:cTn id="24" presetID="2" presetClass="entr" presetSubtype="4" accel="70000" fill="hold" nodeType="withEffect">
                                      <p:stCondLst>
                                        <p:cond delay="9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500" fill="hold"/>
                                            <p:tgtEl>
                                              <p:spTgt spid="50"/>
                                            </p:tgtEl>
                                            <p:attrNameLst>
                                              <p:attrName>ppt_x</p:attrName>
                                            </p:attrNameLst>
                                          </p:cBhvr>
                                          <p:tavLst>
                                            <p:tav tm="0">
                                              <p:val>
                                                <p:strVal val="#ppt_x"/>
                                              </p:val>
                                            </p:tav>
                                            <p:tav tm="100000">
                                              <p:val>
                                                <p:strVal val="#ppt_x"/>
                                              </p:val>
                                            </p:tav>
                                          </p:tavLst>
                                        </p:anim>
                                        <p:anim calcmode="lin" valueType="num">
                                          <p:cBhvr additive="base">
                                            <p:cTn id="27" dur="500" fill="hold"/>
                                            <p:tgtEl>
                                              <p:spTgt spid="50"/>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16" presetClass="entr" presetSubtype="37" fill="hold"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barn(outVertical)">
                                          <p:cBhvr>
                                            <p:cTn id="31" dur="500"/>
                                            <p:tgtEl>
                                              <p:spTgt spid="66"/>
                                            </p:tgtEl>
                                          </p:cBhvr>
                                        </p:animEffect>
                                      </p:childTnLst>
                                    </p:cTn>
                                  </p:par>
                                  <p:par>
                                    <p:cTn id="32" presetID="16" presetClass="entr" presetSubtype="37" fill="hold" nodeType="with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barn(outVertical)">
                                          <p:cBhvr>
                                            <p:cTn id="34" dur="500"/>
                                            <p:tgtEl>
                                              <p:spTgt spid="62"/>
                                            </p:tgtEl>
                                          </p:cBhvr>
                                        </p:animEffect>
                                      </p:childTnLst>
                                    </p:cTn>
                                  </p:par>
                                  <p:par>
                                    <p:cTn id="35" presetID="16" presetClass="entr" presetSubtype="37" fill="hold" nodeType="with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barn(outVertical)">
                                          <p:cBhvr>
                                            <p:cTn id="37" dur="500"/>
                                            <p:tgtEl>
                                              <p:spTgt spid="58"/>
                                            </p:tgtEl>
                                          </p:cBhvr>
                                        </p:animEffect>
                                      </p:childTnLst>
                                    </p:cTn>
                                  </p:par>
                                  <p:par>
                                    <p:cTn id="38" presetID="16" presetClass="entr" presetSubtype="37" fill="hold"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barn(outVertical)">
                                          <p:cBhvr>
                                            <p:cTn id="4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6" name="AutoShape 4"/>
          <p:cNvSpPr>
            <a:spLocks noChangeArrowheads="1"/>
          </p:cNvSpPr>
          <p:nvPr/>
        </p:nvSpPr>
        <p:spPr bwMode="gray">
          <a:xfrm>
            <a:off x="3768971" y="2420941"/>
            <a:ext cx="7432431" cy="708025"/>
          </a:xfrm>
          <a:prstGeom prst="roundRect">
            <a:avLst>
              <a:gd name="adj" fmla="val 7574"/>
            </a:avLst>
          </a:prstGeom>
          <a:gradFill rotWithShape="1">
            <a:gsLst>
              <a:gs pos="0">
                <a:schemeClr val="accent2"/>
              </a:gs>
              <a:gs pos="100000">
                <a:schemeClr val="accent2">
                  <a:gamma/>
                  <a:tint val="40000"/>
                  <a:invGamma/>
                </a:schemeClr>
              </a:gs>
            </a:gsLst>
            <a:lin ang="0" scaled="1"/>
          </a:gradFill>
          <a:ln w="28575" cap="rnd">
            <a:noFill/>
            <a:prstDash val="sysDot"/>
            <a:round/>
            <a:headEnd/>
            <a:tailEnd/>
          </a:ln>
          <a:effectLst/>
        </p:spPr>
        <p:txBody>
          <a:bodyPr wrap="none" anchor="ctr"/>
          <a:lstStyle/>
          <a:p>
            <a:pPr eaLnBrk="1" hangingPunct="1">
              <a:defRPr/>
            </a:pPr>
            <a:r>
              <a:rPr lang="zh-CN" altLang="en-US" sz="2200" dirty="0">
                <a:solidFill>
                  <a:srgbClr val="000000"/>
                </a:solidFill>
                <a:ea typeface="楷体_GB2312" pitchFamily="49" charset="-122"/>
              </a:rPr>
              <a:t>目标成本</a:t>
            </a:r>
            <a:r>
              <a:rPr lang="en-US" altLang="zh-CN" sz="2200" dirty="0">
                <a:solidFill>
                  <a:srgbClr val="000000"/>
                </a:solidFill>
                <a:ea typeface="楷体_GB2312" pitchFamily="49" charset="-122"/>
              </a:rPr>
              <a:t>=</a:t>
            </a:r>
            <a:r>
              <a:rPr lang="zh-CN" altLang="en-US" sz="2200" dirty="0">
                <a:solidFill>
                  <a:srgbClr val="000000"/>
                </a:solidFill>
                <a:ea typeface="楷体_GB2312" pitchFamily="49" charset="-122"/>
              </a:rPr>
              <a:t>预计销售收入</a:t>
            </a:r>
            <a:r>
              <a:rPr lang="en-US" altLang="zh-CN" sz="2200" dirty="0">
                <a:solidFill>
                  <a:srgbClr val="000000"/>
                </a:solidFill>
                <a:ea typeface="楷体_GB2312" pitchFamily="49" charset="-122"/>
              </a:rPr>
              <a:t>-</a:t>
            </a:r>
            <a:r>
              <a:rPr lang="zh-CN" altLang="en-US" sz="2200" dirty="0">
                <a:solidFill>
                  <a:srgbClr val="000000"/>
                </a:solidFill>
                <a:ea typeface="楷体_GB2312" pitchFamily="49" charset="-122"/>
              </a:rPr>
              <a:t>目标利润 </a:t>
            </a:r>
          </a:p>
        </p:txBody>
      </p:sp>
      <p:sp>
        <p:nvSpPr>
          <p:cNvPr id="74758" name="AutoShape 6"/>
          <p:cNvSpPr>
            <a:spLocks noChangeArrowheads="1"/>
          </p:cNvSpPr>
          <p:nvPr/>
        </p:nvSpPr>
        <p:spPr bwMode="gray">
          <a:xfrm>
            <a:off x="3768971" y="4398963"/>
            <a:ext cx="7432431" cy="711200"/>
          </a:xfrm>
          <a:prstGeom prst="roundRect">
            <a:avLst>
              <a:gd name="adj" fmla="val 7574"/>
            </a:avLst>
          </a:prstGeom>
          <a:gradFill rotWithShape="1">
            <a:gsLst>
              <a:gs pos="0">
                <a:schemeClr val="accent2"/>
              </a:gs>
              <a:gs pos="100000">
                <a:schemeClr val="accent2">
                  <a:gamma/>
                  <a:tint val="40000"/>
                  <a:invGamma/>
                </a:schemeClr>
              </a:gs>
            </a:gsLst>
            <a:lin ang="0" scaled="1"/>
          </a:gradFill>
          <a:ln w="28575" cap="rnd">
            <a:noFill/>
            <a:prstDash val="sysDot"/>
            <a:round/>
            <a:headEnd/>
            <a:tailEnd/>
          </a:ln>
          <a:effectLst/>
        </p:spPr>
        <p:txBody>
          <a:bodyPr wrap="none" anchor="ctr"/>
          <a:lstStyle/>
          <a:p>
            <a:pPr eaLnBrk="1" hangingPunct="1">
              <a:defRPr/>
            </a:pPr>
            <a:r>
              <a:rPr lang="zh-CN" altLang="en-US" sz="2200" dirty="0">
                <a:solidFill>
                  <a:srgbClr val="000000"/>
                </a:solidFill>
                <a:ea typeface="楷体_GB2312" pitchFamily="49" charset="-122"/>
              </a:rPr>
              <a:t>目标成本</a:t>
            </a:r>
            <a:r>
              <a:rPr lang="en-US" altLang="zh-CN" sz="2200" dirty="0">
                <a:solidFill>
                  <a:srgbClr val="000000"/>
                </a:solidFill>
                <a:ea typeface="楷体_GB2312" pitchFamily="49" charset="-122"/>
              </a:rPr>
              <a:t>=</a:t>
            </a:r>
            <a:r>
              <a:rPr lang="zh-CN" altLang="en-US" sz="2200" dirty="0">
                <a:solidFill>
                  <a:srgbClr val="000000"/>
                </a:solidFill>
                <a:ea typeface="楷体_GB2312" pitchFamily="49" charset="-122"/>
              </a:rPr>
              <a:t>预计销售收入</a:t>
            </a:r>
            <a:r>
              <a:rPr lang="en-US" altLang="zh-CN" sz="2200" dirty="0">
                <a:solidFill>
                  <a:srgbClr val="000000"/>
                </a:solidFill>
                <a:ea typeface="楷体_GB2312" pitchFamily="49" charset="-122"/>
              </a:rPr>
              <a:t>×</a:t>
            </a:r>
            <a:r>
              <a:rPr lang="zh-CN" altLang="en-US" sz="2200" dirty="0">
                <a:solidFill>
                  <a:srgbClr val="000000"/>
                </a:solidFill>
                <a:ea typeface="楷体_GB2312" pitchFamily="49" charset="-122"/>
              </a:rPr>
              <a:t>（</a:t>
            </a:r>
            <a:r>
              <a:rPr lang="en-US" altLang="zh-CN" sz="2200" dirty="0">
                <a:solidFill>
                  <a:srgbClr val="000000"/>
                </a:solidFill>
                <a:ea typeface="楷体_GB2312" pitchFamily="49" charset="-122"/>
              </a:rPr>
              <a:t>1-</a:t>
            </a:r>
            <a:r>
              <a:rPr lang="zh-CN" altLang="en-US" sz="2200" dirty="0">
                <a:solidFill>
                  <a:srgbClr val="000000"/>
                </a:solidFill>
                <a:ea typeface="楷体_GB2312" pitchFamily="49" charset="-122"/>
              </a:rPr>
              <a:t>销售利润率）</a:t>
            </a:r>
          </a:p>
        </p:txBody>
      </p:sp>
      <p:grpSp>
        <p:nvGrpSpPr>
          <p:cNvPr id="4" name="组合 36"/>
          <p:cNvGrpSpPr>
            <a:grpSpLocks/>
          </p:cNvGrpSpPr>
          <p:nvPr/>
        </p:nvGrpSpPr>
        <p:grpSpPr bwMode="auto">
          <a:xfrm>
            <a:off x="423987" y="2492375"/>
            <a:ext cx="3190630" cy="781050"/>
            <a:chOff x="344488" y="2492896"/>
            <a:chExt cx="2592288" cy="780199"/>
          </a:xfrm>
        </p:grpSpPr>
        <p:sp>
          <p:nvSpPr>
            <p:cNvPr id="74760" name="AutoShape 8"/>
            <p:cNvSpPr>
              <a:spLocks noChangeArrowheads="1"/>
            </p:cNvSpPr>
            <p:nvPr/>
          </p:nvSpPr>
          <p:spPr bwMode="gray">
            <a:xfrm>
              <a:off x="344488" y="2559498"/>
              <a:ext cx="2573239" cy="708840"/>
            </a:xfrm>
            <a:prstGeom prst="roundRect">
              <a:avLst>
                <a:gd name="adj" fmla="val 7574"/>
              </a:avLst>
            </a:prstGeom>
            <a:gradFill rotWithShape="1">
              <a:gsLst>
                <a:gs pos="0">
                  <a:schemeClr val="accent2"/>
                </a:gs>
                <a:gs pos="50000">
                  <a:schemeClr val="accent2">
                    <a:gamma/>
                    <a:tint val="72549"/>
                    <a:invGamma/>
                  </a:schemeClr>
                </a:gs>
                <a:gs pos="100000">
                  <a:schemeClr val="accent2"/>
                </a:gs>
              </a:gsLst>
              <a:lin ang="2700000" scaled="1"/>
            </a:gradFill>
            <a:ln w="28575" cap="rnd">
              <a:prstDash val="sysDot"/>
              <a:round/>
              <a:headEnd/>
              <a:tailEnd/>
            </a:ln>
            <a:effectLst/>
            <a:scene3d>
              <a:camera prst="legacyObliqueTopRight"/>
              <a:lightRig rig="legacyFlat3" dir="b"/>
            </a:scene3d>
            <a:sp3d extrusionH="430200" prstMaterial="legacyMatte">
              <a:bevelT w="13500" h="13500" prst="angle"/>
              <a:bevelB w="13500" h="13500" prst="angle"/>
              <a:extrusionClr>
                <a:schemeClr val="accent2"/>
              </a:extrusionClr>
            </a:sp3d>
          </p:spPr>
          <p:txBody>
            <a:bodyPr wrap="none" anchor="ctr">
              <a:flatTx/>
            </a:bodyPr>
            <a:lstStyle/>
            <a:p>
              <a:pPr eaLnBrk="1" hangingPunct="1">
                <a:defRPr/>
              </a:pPr>
              <a:endParaRPr lang="zh-CN" altLang="en-US" sz="3000" dirty="0">
                <a:solidFill>
                  <a:srgbClr val="000000"/>
                </a:solidFill>
                <a:ea typeface="楷体_GB2312" pitchFamily="49" charset="-122"/>
              </a:endParaRPr>
            </a:p>
          </p:txBody>
        </p:sp>
        <p:sp>
          <p:nvSpPr>
            <p:cNvPr id="19482" name="矩形 30"/>
            <p:cNvSpPr>
              <a:spLocks noChangeArrowheads="1"/>
            </p:cNvSpPr>
            <p:nvPr/>
          </p:nvSpPr>
          <p:spPr bwMode="auto">
            <a:xfrm>
              <a:off x="344488" y="2492896"/>
              <a:ext cx="2592288" cy="78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2200" dirty="0">
                  <a:solidFill>
                    <a:srgbClr val="000000"/>
                  </a:solidFill>
                  <a:latin typeface="Arial" charset="0"/>
                  <a:ea typeface="楷体_GB2312" pitchFamily="49" charset="-122"/>
                </a:rPr>
                <a:t>根据目标利润制定目标成本 </a:t>
              </a:r>
            </a:p>
          </p:txBody>
        </p:sp>
      </p:grpSp>
      <p:grpSp>
        <p:nvGrpSpPr>
          <p:cNvPr id="5" name="组合 37"/>
          <p:cNvGrpSpPr>
            <a:grpSpLocks/>
          </p:cNvGrpSpPr>
          <p:nvPr/>
        </p:nvGrpSpPr>
        <p:grpSpPr bwMode="auto">
          <a:xfrm>
            <a:off x="423985" y="3500441"/>
            <a:ext cx="3225799" cy="769937"/>
            <a:chOff x="344488" y="3501008"/>
            <a:chExt cx="2620516" cy="769441"/>
          </a:xfrm>
        </p:grpSpPr>
        <p:sp>
          <p:nvSpPr>
            <p:cNvPr id="74761" name="AutoShape 9"/>
            <p:cNvSpPr>
              <a:spLocks noChangeArrowheads="1"/>
            </p:cNvSpPr>
            <p:nvPr/>
          </p:nvSpPr>
          <p:spPr bwMode="gray">
            <a:xfrm>
              <a:off x="344488" y="3548602"/>
              <a:ext cx="2572899" cy="705982"/>
            </a:xfrm>
            <a:prstGeom prst="roundRect">
              <a:avLst>
                <a:gd name="adj" fmla="val 7574"/>
              </a:avLst>
            </a:prstGeom>
            <a:gradFill rotWithShape="1">
              <a:gsLst>
                <a:gs pos="0">
                  <a:schemeClr val="accent1"/>
                </a:gs>
                <a:gs pos="50000">
                  <a:schemeClr val="accent1">
                    <a:gamma/>
                    <a:tint val="72549"/>
                    <a:invGamma/>
                  </a:schemeClr>
                </a:gs>
                <a:gs pos="100000">
                  <a:schemeClr val="accent1"/>
                </a:gs>
              </a:gsLst>
              <a:lin ang="2700000" scaled="1"/>
            </a:gradFill>
            <a:ln w="28575" cap="rnd">
              <a:prstDash val="sysDot"/>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pPr algn="ctr" eaLnBrk="1" hangingPunct="1">
                <a:defRPr/>
              </a:pPr>
              <a:endParaRPr lang="zh-CN" altLang="en-US" sz="3000" dirty="0">
                <a:solidFill>
                  <a:srgbClr val="000000"/>
                </a:solidFill>
                <a:ea typeface="楷体_GB2312" pitchFamily="49" charset="-122"/>
              </a:endParaRPr>
            </a:p>
          </p:txBody>
        </p:sp>
        <p:sp>
          <p:nvSpPr>
            <p:cNvPr id="19480" name="矩形 31"/>
            <p:cNvSpPr>
              <a:spLocks noChangeArrowheads="1"/>
            </p:cNvSpPr>
            <p:nvPr/>
          </p:nvSpPr>
          <p:spPr bwMode="auto">
            <a:xfrm>
              <a:off x="344488" y="3501008"/>
              <a:ext cx="262051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2200" dirty="0">
                  <a:solidFill>
                    <a:srgbClr val="000000"/>
                  </a:solidFill>
                  <a:latin typeface="Arial" charset="0"/>
                  <a:ea typeface="楷体_GB2312" pitchFamily="49" charset="-122"/>
                </a:rPr>
                <a:t>根据资金利润率制定目标成本 </a:t>
              </a:r>
            </a:p>
          </p:txBody>
        </p:sp>
      </p:grpSp>
      <p:grpSp>
        <p:nvGrpSpPr>
          <p:cNvPr id="6" name="组合 38"/>
          <p:cNvGrpSpPr>
            <a:grpSpLocks/>
          </p:cNvGrpSpPr>
          <p:nvPr/>
        </p:nvGrpSpPr>
        <p:grpSpPr bwMode="auto">
          <a:xfrm>
            <a:off x="423987" y="4487866"/>
            <a:ext cx="3190630" cy="769937"/>
            <a:chOff x="344488" y="4487604"/>
            <a:chExt cx="2592288" cy="769441"/>
          </a:xfrm>
        </p:grpSpPr>
        <p:sp>
          <p:nvSpPr>
            <p:cNvPr id="74762" name="AutoShape 10"/>
            <p:cNvSpPr>
              <a:spLocks noChangeArrowheads="1"/>
            </p:cNvSpPr>
            <p:nvPr/>
          </p:nvSpPr>
          <p:spPr bwMode="gray">
            <a:xfrm>
              <a:off x="344488" y="4539957"/>
              <a:ext cx="2573239" cy="707569"/>
            </a:xfrm>
            <a:prstGeom prst="roundRect">
              <a:avLst>
                <a:gd name="adj" fmla="val 7574"/>
              </a:avLst>
            </a:prstGeom>
            <a:gradFill rotWithShape="1">
              <a:gsLst>
                <a:gs pos="0">
                  <a:schemeClr val="accent2"/>
                </a:gs>
                <a:gs pos="50000">
                  <a:schemeClr val="accent2">
                    <a:gamma/>
                    <a:tint val="72549"/>
                    <a:invGamma/>
                  </a:schemeClr>
                </a:gs>
                <a:gs pos="100000">
                  <a:schemeClr val="accent2"/>
                </a:gs>
              </a:gsLst>
              <a:lin ang="2700000" scaled="1"/>
            </a:gradFill>
            <a:ln w="28575" cap="rnd">
              <a:prstDash val="sysDot"/>
              <a:round/>
              <a:headEnd/>
              <a:tailEnd/>
            </a:ln>
            <a:effectLst/>
            <a:scene3d>
              <a:camera prst="legacyObliqueTopRight"/>
              <a:lightRig rig="legacyFlat3" dir="b"/>
            </a:scene3d>
            <a:sp3d extrusionH="430200" prstMaterial="legacyMatte">
              <a:bevelT w="13500" h="13500" prst="angle"/>
              <a:bevelB w="13500" h="13500" prst="angle"/>
              <a:extrusionClr>
                <a:schemeClr val="accent2"/>
              </a:extrusionClr>
            </a:sp3d>
          </p:spPr>
          <p:txBody>
            <a:bodyPr wrap="none" anchor="ctr">
              <a:flatTx/>
            </a:bodyPr>
            <a:lstStyle/>
            <a:p>
              <a:pPr eaLnBrk="1" hangingPunct="1">
                <a:defRPr/>
              </a:pPr>
              <a:endParaRPr lang="zh-CN" altLang="en-US" sz="3000" dirty="0">
                <a:solidFill>
                  <a:srgbClr val="000000"/>
                </a:solidFill>
                <a:ea typeface="楷体_GB2312" pitchFamily="49" charset="-122"/>
              </a:endParaRPr>
            </a:p>
          </p:txBody>
        </p:sp>
        <p:sp>
          <p:nvSpPr>
            <p:cNvPr id="19478" name="矩形 32"/>
            <p:cNvSpPr>
              <a:spLocks noChangeArrowheads="1"/>
            </p:cNvSpPr>
            <p:nvPr/>
          </p:nvSpPr>
          <p:spPr bwMode="auto">
            <a:xfrm>
              <a:off x="344488" y="4487604"/>
              <a:ext cx="259228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2200" dirty="0">
                  <a:solidFill>
                    <a:srgbClr val="000000"/>
                  </a:solidFill>
                  <a:latin typeface="Arial" charset="0"/>
                  <a:ea typeface="楷体_GB2312" pitchFamily="49" charset="-122"/>
                </a:rPr>
                <a:t>根据销售利润率制定目标成本 </a:t>
              </a:r>
            </a:p>
          </p:txBody>
        </p:sp>
      </p:grpSp>
      <p:grpSp>
        <p:nvGrpSpPr>
          <p:cNvPr id="7" name="组合 39"/>
          <p:cNvGrpSpPr>
            <a:grpSpLocks/>
          </p:cNvGrpSpPr>
          <p:nvPr/>
        </p:nvGrpSpPr>
        <p:grpSpPr bwMode="auto">
          <a:xfrm>
            <a:off x="423987" y="5467350"/>
            <a:ext cx="3190630" cy="769938"/>
            <a:chOff x="344488" y="5466740"/>
            <a:chExt cx="2592288" cy="770945"/>
          </a:xfrm>
        </p:grpSpPr>
        <p:sp>
          <p:nvSpPr>
            <p:cNvPr id="74763" name="AutoShape 11"/>
            <p:cNvSpPr>
              <a:spLocks noChangeArrowheads="1"/>
            </p:cNvSpPr>
            <p:nvPr/>
          </p:nvSpPr>
          <p:spPr bwMode="gray">
            <a:xfrm>
              <a:off x="344488" y="5531913"/>
              <a:ext cx="2573239" cy="705772"/>
            </a:xfrm>
            <a:prstGeom prst="roundRect">
              <a:avLst>
                <a:gd name="adj" fmla="val 7574"/>
              </a:avLst>
            </a:prstGeom>
            <a:gradFill rotWithShape="1">
              <a:gsLst>
                <a:gs pos="0">
                  <a:schemeClr val="accent1"/>
                </a:gs>
                <a:gs pos="50000">
                  <a:schemeClr val="accent1">
                    <a:gamma/>
                    <a:tint val="72549"/>
                    <a:invGamma/>
                  </a:schemeClr>
                </a:gs>
                <a:gs pos="100000">
                  <a:schemeClr val="accent1"/>
                </a:gs>
              </a:gsLst>
              <a:lin ang="2700000" scaled="1"/>
            </a:gradFill>
            <a:ln w="28575" cap="rnd">
              <a:prstDash val="sysDot"/>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pPr algn="ctr" eaLnBrk="1" hangingPunct="1">
                <a:defRPr/>
              </a:pPr>
              <a:endParaRPr lang="zh-CN" altLang="en-US" sz="3000" dirty="0">
                <a:solidFill>
                  <a:srgbClr val="000000"/>
                </a:solidFill>
                <a:ea typeface="楷体_GB2312" pitchFamily="49" charset="-122"/>
              </a:endParaRPr>
            </a:p>
          </p:txBody>
        </p:sp>
        <p:sp>
          <p:nvSpPr>
            <p:cNvPr id="19476" name="矩形 33"/>
            <p:cNvSpPr>
              <a:spLocks noChangeArrowheads="1"/>
            </p:cNvSpPr>
            <p:nvPr/>
          </p:nvSpPr>
          <p:spPr bwMode="auto">
            <a:xfrm>
              <a:off x="344488" y="5466740"/>
              <a:ext cx="259228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2200" dirty="0">
                  <a:solidFill>
                    <a:srgbClr val="000000"/>
                  </a:solidFill>
                  <a:latin typeface="Arial" charset="0"/>
                  <a:ea typeface="楷体_GB2312" pitchFamily="49" charset="-122"/>
                </a:rPr>
                <a:t>以过去先进的成本水平作为目标成本 </a:t>
              </a:r>
            </a:p>
          </p:txBody>
        </p:sp>
      </p:grpSp>
      <p:grpSp>
        <p:nvGrpSpPr>
          <p:cNvPr id="8" name="组合 40"/>
          <p:cNvGrpSpPr>
            <a:grpSpLocks/>
          </p:cNvGrpSpPr>
          <p:nvPr/>
        </p:nvGrpSpPr>
        <p:grpSpPr bwMode="auto">
          <a:xfrm>
            <a:off x="3768971" y="3367091"/>
            <a:ext cx="7377723" cy="769937"/>
            <a:chOff x="3062574" y="3367750"/>
            <a:chExt cx="5994882" cy="769441"/>
          </a:xfrm>
        </p:grpSpPr>
        <p:sp>
          <p:nvSpPr>
            <p:cNvPr id="19473" name="AutoShape 5"/>
            <p:cNvSpPr>
              <a:spLocks noChangeArrowheads="1"/>
            </p:cNvSpPr>
            <p:nvPr/>
          </p:nvSpPr>
          <p:spPr bwMode="gray">
            <a:xfrm>
              <a:off x="3062574" y="3413010"/>
              <a:ext cx="5994882" cy="706191"/>
            </a:xfrm>
            <a:prstGeom prst="roundRect">
              <a:avLst>
                <a:gd name="adj" fmla="val 7574"/>
              </a:avLst>
            </a:prstGeom>
            <a:gradFill rotWithShape="1">
              <a:gsLst>
                <a:gs pos="0">
                  <a:srgbClr val="97CCF3"/>
                </a:gs>
                <a:gs pos="100000">
                  <a:srgbClr val="D5EBFA"/>
                </a:gs>
              </a:gsLst>
              <a:lin ang="0" scaled="1"/>
            </a:gradFill>
            <a:ln>
              <a:noFill/>
            </a:ln>
            <a:extLst>
              <a:ext uri="{91240B29-F687-4F45-9708-019B960494DF}">
                <a14:hiddenLine xmlns:a14="http://schemas.microsoft.com/office/drawing/2010/main" w="28575" cap="rnd">
                  <a:solidFill>
                    <a:srgbClr val="000000"/>
                  </a:solidFill>
                  <a:prstDash val="sysDot"/>
                  <a:round/>
                  <a:headEnd/>
                  <a:tailEnd/>
                </a14:hiddenLine>
              </a:ext>
            </a:extLst>
          </p:spPr>
          <p:txBody>
            <a:bodyPr wrap="none" anchor="ctr"/>
            <a:lstStyle/>
            <a:p>
              <a:pPr eaLnBrk="1" hangingPunct="1"/>
              <a:endParaRPr lang="zh-CN" altLang="zh-CN" sz="2200">
                <a:solidFill>
                  <a:srgbClr val="000000"/>
                </a:solidFill>
                <a:latin typeface="Arial" charset="0"/>
                <a:ea typeface="楷体_GB2312" pitchFamily="49" charset="-122"/>
              </a:endParaRPr>
            </a:p>
          </p:txBody>
        </p:sp>
        <p:sp>
          <p:nvSpPr>
            <p:cNvPr id="19474" name="矩形 34"/>
            <p:cNvSpPr>
              <a:spLocks noChangeArrowheads="1"/>
            </p:cNvSpPr>
            <p:nvPr/>
          </p:nvSpPr>
          <p:spPr bwMode="auto">
            <a:xfrm>
              <a:off x="3080792" y="3367750"/>
              <a:ext cx="597666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2200" dirty="0">
                  <a:solidFill>
                    <a:srgbClr val="000000"/>
                  </a:solidFill>
                  <a:latin typeface="Arial" charset="0"/>
                  <a:ea typeface="楷体_GB2312" pitchFamily="49" charset="-122"/>
                </a:rPr>
                <a:t>目标成本</a:t>
              </a:r>
              <a:r>
                <a:rPr lang="en-US" altLang="zh-CN" sz="2200" dirty="0">
                  <a:solidFill>
                    <a:srgbClr val="000000"/>
                  </a:solidFill>
                  <a:latin typeface="Arial" charset="0"/>
                  <a:ea typeface="楷体_GB2312" pitchFamily="49" charset="-122"/>
                </a:rPr>
                <a:t>=</a:t>
              </a:r>
              <a:r>
                <a:rPr lang="zh-CN" altLang="en-US" sz="2200" dirty="0">
                  <a:solidFill>
                    <a:srgbClr val="000000"/>
                  </a:solidFill>
                  <a:latin typeface="Arial" charset="0"/>
                  <a:ea typeface="楷体_GB2312" pitchFamily="49" charset="-122"/>
                </a:rPr>
                <a:t>预计销售收入</a:t>
              </a:r>
              <a:r>
                <a:rPr lang="en-US" altLang="zh-CN" sz="2200" dirty="0">
                  <a:solidFill>
                    <a:srgbClr val="000000"/>
                  </a:solidFill>
                  <a:latin typeface="Arial" charset="0"/>
                  <a:ea typeface="楷体_GB2312" pitchFamily="49" charset="-122"/>
                </a:rPr>
                <a:t>-</a:t>
              </a:r>
              <a:r>
                <a:rPr lang="zh-CN" altLang="en-US" sz="2200" dirty="0">
                  <a:solidFill>
                    <a:srgbClr val="000000"/>
                  </a:solidFill>
                  <a:latin typeface="Arial" charset="0"/>
                  <a:ea typeface="楷体_GB2312" pitchFamily="49" charset="-122"/>
                </a:rPr>
                <a:t>预计资金利润率</a:t>
              </a:r>
              <a:r>
                <a:rPr lang="en-US" altLang="zh-CN" sz="2200" dirty="0">
                  <a:solidFill>
                    <a:srgbClr val="000000"/>
                  </a:solidFill>
                  <a:latin typeface="Arial" charset="0"/>
                  <a:ea typeface="楷体_GB2312" pitchFamily="49" charset="-122"/>
                </a:rPr>
                <a:t>×</a:t>
              </a:r>
              <a:r>
                <a:rPr lang="zh-CN" altLang="en-US" sz="2200" dirty="0">
                  <a:solidFill>
                    <a:srgbClr val="000000"/>
                  </a:solidFill>
                  <a:latin typeface="Arial" charset="0"/>
                  <a:ea typeface="楷体_GB2312" pitchFamily="49" charset="-122"/>
                </a:rPr>
                <a:t>平均资金占用额 </a:t>
              </a:r>
            </a:p>
          </p:txBody>
        </p:sp>
      </p:grpSp>
      <p:grpSp>
        <p:nvGrpSpPr>
          <p:cNvPr id="9" name="组合 41"/>
          <p:cNvGrpSpPr>
            <a:grpSpLocks/>
          </p:cNvGrpSpPr>
          <p:nvPr/>
        </p:nvGrpSpPr>
        <p:grpSpPr bwMode="auto">
          <a:xfrm>
            <a:off x="3768971" y="5365750"/>
            <a:ext cx="7432431" cy="769938"/>
            <a:chOff x="3062574" y="5365756"/>
            <a:chExt cx="6039146" cy="769441"/>
          </a:xfrm>
        </p:grpSpPr>
        <p:sp>
          <p:nvSpPr>
            <p:cNvPr id="19471" name="AutoShape 7"/>
            <p:cNvSpPr>
              <a:spLocks noChangeArrowheads="1"/>
            </p:cNvSpPr>
            <p:nvPr/>
          </p:nvSpPr>
          <p:spPr bwMode="gray">
            <a:xfrm>
              <a:off x="3062574" y="5391498"/>
              <a:ext cx="6039146" cy="708110"/>
            </a:xfrm>
            <a:prstGeom prst="roundRect">
              <a:avLst>
                <a:gd name="adj" fmla="val 7574"/>
              </a:avLst>
            </a:prstGeom>
            <a:gradFill rotWithShape="1">
              <a:gsLst>
                <a:gs pos="0">
                  <a:srgbClr val="97CCF3"/>
                </a:gs>
                <a:gs pos="100000">
                  <a:srgbClr val="D5EBFA"/>
                </a:gs>
              </a:gsLst>
              <a:lin ang="0" scaled="1"/>
            </a:gradFill>
            <a:ln>
              <a:noFill/>
            </a:ln>
            <a:extLst>
              <a:ext uri="{91240B29-F687-4F45-9708-019B960494DF}">
                <a14:hiddenLine xmlns:a14="http://schemas.microsoft.com/office/drawing/2010/main" w="28575" cap="rnd">
                  <a:solidFill>
                    <a:srgbClr val="000000"/>
                  </a:solidFill>
                  <a:prstDash val="sysDot"/>
                  <a:round/>
                  <a:headEnd/>
                  <a:tailEnd/>
                </a14:hiddenLine>
              </a:ext>
            </a:extLst>
          </p:spPr>
          <p:txBody>
            <a:bodyPr wrap="none" anchor="ctr"/>
            <a:lstStyle/>
            <a:p>
              <a:pPr eaLnBrk="1" hangingPunct="1"/>
              <a:endParaRPr lang="zh-CN" altLang="zh-CN" sz="2200">
                <a:solidFill>
                  <a:srgbClr val="000000"/>
                </a:solidFill>
                <a:latin typeface="Arial" charset="0"/>
                <a:ea typeface="楷体_GB2312" pitchFamily="49" charset="-122"/>
              </a:endParaRPr>
            </a:p>
          </p:txBody>
        </p:sp>
        <p:sp>
          <p:nvSpPr>
            <p:cNvPr id="19472" name="矩形 35"/>
            <p:cNvSpPr>
              <a:spLocks noChangeArrowheads="1"/>
            </p:cNvSpPr>
            <p:nvPr/>
          </p:nvSpPr>
          <p:spPr bwMode="auto">
            <a:xfrm>
              <a:off x="3080792" y="5365756"/>
              <a:ext cx="597666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2200">
                  <a:solidFill>
                    <a:srgbClr val="000000"/>
                  </a:solidFill>
                  <a:latin typeface="Arial" charset="0"/>
                  <a:ea typeface="楷体_GB2312" pitchFamily="49" charset="-122"/>
                </a:rPr>
                <a:t>没有将目标成本同目标利润联系起来，与企业的实际存在一定的差距  </a:t>
              </a:r>
            </a:p>
          </p:txBody>
        </p:sp>
      </p:grpSp>
      <p:grpSp>
        <p:nvGrpSpPr>
          <p:cNvPr id="30" name="组合 29"/>
          <p:cNvGrpSpPr>
            <a:grpSpLocks/>
          </p:cNvGrpSpPr>
          <p:nvPr/>
        </p:nvGrpSpPr>
        <p:grpSpPr bwMode="auto">
          <a:xfrm>
            <a:off x="47328" y="764704"/>
            <a:ext cx="4331254" cy="822325"/>
            <a:chOff x="11113" y="950913"/>
            <a:chExt cx="5445943" cy="822325"/>
          </a:xfrm>
        </p:grpSpPr>
        <p:pic>
          <p:nvPicPr>
            <p:cNvPr id="31"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二、成本预测的方法</a:t>
              </a:r>
            </a:p>
          </p:txBody>
        </p:sp>
      </p:grpSp>
      <p:sp>
        <p:nvSpPr>
          <p:cNvPr id="33" name="TextBox 32"/>
          <p:cNvSpPr txBox="1"/>
          <p:nvPr/>
        </p:nvSpPr>
        <p:spPr>
          <a:xfrm>
            <a:off x="263352" y="1599183"/>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1.</a:t>
            </a:r>
            <a:r>
              <a:rPr lang="zh-CN" altLang="en-US" sz="2400" dirty="0">
                <a:latin typeface="Times New Roman" pitchFamily="18" charset="0"/>
                <a:cs typeface="Times New Roman" pitchFamily="18" charset="0"/>
              </a:rPr>
              <a:t>目标成本预测法</a:t>
            </a:r>
            <a:endParaRPr lang="zh-CN" sz="2400" dirty="0">
              <a:latin typeface="Times New Roman" pitchFamily="18" charset="0"/>
              <a:cs typeface="Times New Roman" pitchFamily="18" charset="0"/>
            </a:endParaRPr>
          </a:p>
        </p:txBody>
      </p:sp>
      <p:grpSp>
        <p:nvGrpSpPr>
          <p:cNvPr id="29" name="组合 28">
            <a:extLst>
              <a:ext uri="{FF2B5EF4-FFF2-40B4-BE49-F238E27FC236}">
                <a16:creationId xmlns:a16="http://schemas.microsoft.com/office/drawing/2014/main" id="{54ED851F-D1F9-49E7-8225-2708665C5A9E}"/>
              </a:ext>
            </a:extLst>
          </p:cNvPr>
          <p:cNvGrpSpPr/>
          <p:nvPr/>
        </p:nvGrpSpPr>
        <p:grpSpPr>
          <a:xfrm>
            <a:off x="191345" y="92845"/>
            <a:ext cx="3927825" cy="613803"/>
            <a:chOff x="1271464" y="2420888"/>
            <a:chExt cx="4495687" cy="613803"/>
          </a:xfrm>
        </p:grpSpPr>
        <p:sp>
          <p:nvSpPr>
            <p:cNvPr id="37" name="矩形 2">
              <a:extLst>
                <a:ext uri="{FF2B5EF4-FFF2-40B4-BE49-F238E27FC236}">
                  <a16:creationId xmlns:a16="http://schemas.microsoft.com/office/drawing/2014/main" id="{2052F993-B3EC-4BCB-8CFC-0E8E80F00F16}"/>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38" name="TextBox 19">
              <a:extLst>
                <a:ext uri="{FF2B5EF4-FFF2-40B4-BE49-F238E27FC236}">
                  <a16:creationId xmlns:a16="http://schemas.microsoft.com/office/drawing/2014/main" id="{EDEC8825-C852-498B-A02F-A5C29A676E5C}"/>
                </a:ext>
              </a:extLst>
            </p:cNvPr>
            <p:cNvSpPr txBox="1"/>
            <p:nvPr/>
          </p:nvSpPr>
          <p:spPr>
            <a:xfrm>
              <a:off x="1426882" y="2449916"/>
              <a:ext cx="4340269"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步骤三 成本预测</a:t>
              </a:r>
            </a:p>
          </p:txBody>
        </p:sp>
      </p:grpSp>
    </p:spTree>
    <p:extLst>
      <p:ext uri="{BB962C8B-B14F-4D97-AF65-F5344CB8AC3E}">
        <p14:creationId xmlns:p14="http://schemas.microsoft.com/office/powerpoint/2010/main" val="8385674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74756"/>
                                        </p:tgtEl>
                                        <p:attrNameLst>
                                          <p:attrName>style.visibility</p:attrName>
                                        </p:attrNameLst>
                                      </p:cBhvr>
                                      <p:to>
                                        <p:strVal val="visible"/>
                                      </p:to>
                                    </p:set>
                                    <p:animEffect transition="in" filter="slide(fromLeft)">
                                      <p:cBhvr>
                                        <p:cTn id="12" dur="500"/>
                                        <p:tgtEl>
                                          <p:spTgt spid="74756"/>
                                        </p:tgtEl>
                                      </p:cBhvr>
                                    </p:animEffect>
                                  </p:childTnLst>
                                </p:cTn>
                              </p:par>
                            </p:childTnLst>
                          </p:cTn>
                        </p:par>
                        <p:par>
                          <p:cTn id="13" fill="hold" nodeType="afterGroup">
                            <p:stCondLst>
                              <p:cond delay="1000"/>
                            </p:stCondLst>
                            <p:childTnLst>
                              <p:par>
                                <p:cTn id="14" presetID="2" presetClass="entr" presetSubtype="8"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0-#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500"/>
                            </p:stCondLst>
                            <p:childTnLst>
                              <p:par>
                                <p:cTn id="19" presetID="12" presetClass="entr" presetSubtype="8"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lide(fromLeft)">
                                      <p:cBhvr>
                                        <p:cTn id="21" dur="500"/>
                                        <p:tgtEl>
                                          <p:spTgt spid="8"/>
                                        </p:tgtEl>
                                      </p:cBhvr>
                                    </p:animEffect>
                                  </p:childTnLst>
                                </p:cTn>
                              </p:par>
                            </p:childTnLst>
                          </p:cTn>
                        </p:par>
                        <p:par>
                          <p:cTn id="22" fill="hold" nodeType="afterGroup">
                            <p:stCondLst>
                              <p:cond delay="2000"/>
                            </p:stCondLst>
                            <p:childTnLst>
                              <p:par>
                                <p:cTn id="23" presetID="2" presetClass="entr" presetSubtype="8"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2500"/>
                            </p:stCondLst>
                            <p:childTnLst>
                              <p:par>
                                <p:cTn id="28" presetID="12" presetClass="entr" presetSubtype="8" fill="hold" grpId="0" nodeType="afterEffect">
                                  <p:stCondLst>
                                    <p:cond delay="0"/>
                                  </p:stCondLst>
                                  <p:childTnLst>
                                    <p:set>
                                      <p:cBhvr>
                                        <p:cTn id="29" dur="1" fill="hold">
                                          <p:stCondLst>
                                            <p:cond delay="0"/>
                                          </p:stCondLst>
                                        </p:cTn>
                                        <p:tgtEl>
                                          <p:spTgt spid="74758"/>
                                        </p:tgtEl>
                                        <p:attrNameLst>
                                          <p:attrName>style.visibility</p:attrName>
                                        </p:attrNameLst>
                                      </p:cBhvr>
                                      <p:to>
                                        <p:strVal val="visible"/>
                                      </p:to>
                                    </p:set>
                                    <p:animEffect transition="in" filter="slide(fromLeft)">
                                      <p:cBhvr>
                                        <p:cTn id="30" dur="500"/>
                                        <p:tgtEl>
                                          <p:spTgt spid="74758"/>
                                        </p:tgtEl>
                                      </p:cBhvr>
                                    </p:animEffect>
                                  </p:childTnLst>
                                </p:cTn>
                              </p:par>
                            </p:childTnLst>
                          </p:cTn>
                        </p:par>
                        <p:par>
                          <p:cTn id="31" fill="hold" nodeType="afterGroup">
                            <p:stCondLst>
                              <p:cond delay="3000"/>
                            </p:stCondLst>
                            <p:childTnLst>
                              <p:par>
                                <p:cTn id="32" presetID="2" presetClass="entr" presetSubtype="8"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0-#ppt_w/2"/>
                                          </p:val>
                                        </p:tav>
                                        <p:tav tm="100000">
                                          <p:val>
                                            <p:strVal val="#ppt_x"/>
                                          </p:val>
                                        </p:tav>
                                      </p:tavLst>
                                    </p:anim>
                                    <p:anim calcmode="lin" valueType="num">
                                      <p:cBhvr additive="base">
                                        <p:cTn id="35" dur="500" fill="hold"/>
                                        <p:tgtEl>
                                          <p:spTgt spid="7"/>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3500"/>
                            </p:stCondLst>
                            <p:childTnLst>
                              <p:par>
                                <p:cTn id="37" presetID="12" presetClass="entr" presetSubtype="8"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slide(fromLeft)">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6" grpId="0" animBg="1"/>
      <p:bldP spid="7475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a:grpSpLocks/>
          </p:cNvGrpSpPr>
          <p:nvPr/>
        </p:nvGrpSpPr>
        <p:grpSpPr bwMode="auto">
          <a:xfrm>
            <a:off x="47328" y="764704"/>
            <a:ext cx="4331254" cy="822325"/>
            <a:chOff x="11113" y="950913"/>
            <a:chExt cx="5445943" cy="822325"/>
          </a:xfrm>
        </p:grpSpPr>
        <p:pic>
          <p:nvPicPr>
            <p:cNvPr id="31"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二、成本预测的方法</a:t>
              </a:r>
            </a:p>
          </p:txBody>
        </p:sp>
      </p:grpSp>
      <p:sp>
        <p:nvSpPr>
          <p:cNvPr id="34" name="TextBox 33"/>
          <p:cNvSpPr txBox="1"/>
          <p:nvPr/>
        </p:nvSpPr>
        <p:spPr>
          <a:xfrm>
            <a:off x="263352" y="1599183"/>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1.</a:t>
            </a:r>
            <a:r>
              <a:rPr lang="zh-CN" altLang="en-US" sz="2400" dirty="0">
                <a:latin typeface="Times New Roman" pitchFamily="18" charset="0"/>
                <a:cs typeface="Times New Roman" pitchFamily="18" charset="0"/>
              </a:rPr>
              <a:t>目标成本预测法</a:t>
            </a:r>
            <a:endParaRPr lang="zh-CN" sz="2400" dirty="0">
              <a:latin typeface="Times New Roman" pitchFamily="18" charset="0"/>
              <a:cs typeface="Times New Roman" pitchFamily="18" charset="0"/>
            </a:endParaRPr>
          </a:p>
        </p:txBody>
      </p:sp>
      <p:grpSp>
        <p:nvGrpSpPr>
          <p:cNvPr id="35" name="组合 11"/>
          <p:cNvGrpSpPr>
            <a:grpSpLocks/>
          </p:cNvGrpSpPr>
          <p:nvPr/>
        </p:nvGrpSpPr>
        <p:grpSpPr bwMode="auto">
          <a:xfrm>
            <a:off x="578024" y="2427507"/>
            <a:ext cx="10738542" cy="2153619"/>
            <a:chOff x="206116" y="3463959"/>
            <a:chExt cx="5904656" cy="2054460"/>
          </a:xfrm>
        </p:grpSpPr>
        <p:sp>
          <p:nvSpPr>
            <p:cNvPr id="36" name="AutoShape 2"/>
            <p:cNvSpPr>
              <a:spLocks noChangeArrowheads="1"/>
            </p:cNvSpPr>
            <p:nvPr/>
          </p:nvSpPr>
          <p:spPr bwMode="gray">
            <a:xfrm>
              <a:off x="206116" y="3463959"/>
              <a:ext cx="5904656" cy="2054460"/>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37" name="Rectangle 4"/>
            <p:cNvSpPr>
              <a:spLocks noChangeArrowheads="1"/>
            </p:cNvSpPr>
            <p:nvPr/>
          </p:nvSpPr>
          <p:spPr bwMode="auto">
            <a:xfrm>
              <a:off x="206116" y="3629684"/>
              <a:ext cx="5904656" cy="1541430"/>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anchor="ctr">
              <a:spAutoFit/>
            </a:bodyPr>
            <a:lstStyle/>
            <a:p>
              <a:pPr eaLnBrk="1" hangingPunct="1">
                <a:lnSpc>
                  <a:spcPct val="150000"/>
                </a:lnSpc>
                <a:defRPr/>
              </a:pPr>
              <a:r>
                <a:rPr lang="zh-CN" altLang="en-US" sz="2200" b="0" dirty="0">
                  <a:solidFill>
                    <a:srgbClr val="000000"/>
                  </a:solidFill>
                  <a:latin typeface="Times New Roman" pitchFamily="18" charset="0"/>
                  <a:cs typeface="Times New Roman" pitchFamily="18" charset="0"/>
                </a:rPr>
                <a:t>　</a:t>
              </a:r>
              <a:r>
                <a:rPr lang="zh-CN" altLang="en-US" sz="2200" dirty="0">
                  <a:solidFill>
                    <a:srgbClr val="000000"/>
                  </a:solidFill>
                  <a:latin typeface="Times New Roman" pitchFamily="18" charset="0"/>
                  <a:cs typeface="Times New Roman" pitchFamily="18" charset="0"/>
                </a:rPr>
                <a:t>　威盛公司产销甲产品，预计</a:t>
              </a:r>
              <a:r>
                <a:rPr lang="en-US" altLang="zh-CN" sz="2200" dirty="0">
                  <a:solidFill>
                    <a:srgbClr val="000000"/>
                  </a:solidFill>
                  <a:latin typeface="Times New Roman" pitchFamily="18" charset="0"/>
                  <a:cs typeface="Times New Roman" pitchFamily="18" charset="0"/>
                </a:rPr>
                <a:t>2019</a:t>
              </a:r>
              <a:r>
                <a:rPr lang="zh-CN" altLang="en-US" sz="2200" dirty="0">
                  <a:solidFill>
                    <a:srgbClr val="000000"/>
                  </a:solidFill>
                  <a:latin typeface="Times New Roman" pitchFamily="18" charset="0"/>
                  <a:cs typeface="Times New Roman" pitchFamily="18" charset="0"/>
                </a:rPr>
                <a:t>年度销售单价为</a:t>
              </a:r>
              <a:r>
                <a:rPr lang="en-US" altLang="zh-CN" sz="2200" dirty="0">
                  <a:solidFill>
                    <a:srgbClr val="000000"/>
                  </a:solidFill>
                  <a:latin typeface="Times New Roman" pitchFamily="18" charset="0"/>
                  <a:cs typeface="Times New Roman" pitchFamily="18" charset="0"/>
                </a:rPr>
                <a:t>15</a:t>
              </a:r>
              <a:r>
                <a:rPr lang="zh-CN" altLang="en-US" sz="2200" dirty="0">
                  <a:solidFill>
                    <a:srgbClr val="000000"/>
                  </a:solidFill>
                  <a:latin typeface="Times New Roman" pitchFamily="18" charset="0"/>
                  <a:cs typeface="Times New Roman" pitchFamily="18" charset="0"/>
                </a:rPr>
                <a:t>元</a:t>
              </a:r>
              <a:r>
                <a:rPr lang="en-US" altLang="zh-CN" sz="2200" dirty="0">
                  <a:solidFill>
                    <a:srgbClr val="000000"/>
                  </a:solidFill>
                  <a:latin typeface="Times New Roman" pitchFamily="18" charset="0"/>
                  <a:cs typeface="Times New Roman" pitchFamily="18" charset="0"/>
                </a:rPr>
                <a:t>/</a:t>
              </a:r>
              <a:r>
                <a:rPr lang="zh-CN" altLang="en-US" sz="2200" dirty="0">
                  <a:solidFill>
                    <a:srgbClr val="000000"/>
                  </a:solidFill>
                  <a:latin typeface="Times New Roman" pitchFamily="18" charset="0"/>
                  <a:cs typeface="Times New Roman" pitchFamily="18" charset="0"/>
                </a:rPr>
                <a:t>件，预计产销量达</a:t>
              </a:r>
              <a:r>
                <a:rPr lang="en-US" altLang="zh-CN" sz="2200" dirty="0">
                  <a:solidFill>
                    <a:srgbClr val="000000"/>
                  </a:solidFill>
                  <a:latin typeface="Times New Roman" pitchFamily="18" charset="0"/>
                  <a:cs typeface="Times New Roman" pitchFamily="18" charset="0"/>
                </a:rPr>
                <a:t>10 000</a:t>
              </a:r>
              <a:r>
                <a:rPr lang="zh-CN" altLang="en-US" sz="2200" dirty="0">
                  <a:solidFill>
                    <a:srgbClr val="000000"/>
                  </a:solidFill>
                  <a:latin typeface="Times New Roman" pitchFamily="18" charset="0"/>
                  <a:cs typeface="Times New Roman" pitchFamily="18" charset="0"/>
                </a:rPr>
                <a:t>件，预计目标利润</a:t>
              </a:r>
              <a:r>
                <a:rPr lang="en-US" altLang="zh-CN" sz="2200" dirty="0">
                  <a:solidFill>
                    <a:srgbClr val="000000"/>
                  </a:solidFill>
                  <a:latin typeface="Times New Roman" pitchFamily="18" charset="0"/>
                  <a:cs typeface="Times New Roman" pitchFamily="18" charset="0"/>
                </a:rPr>
                <a:t>35 000</a:t>
              </a:r>
              <a:r>
                <a:rPr lang="zh-CN" altLang="en-US" sz="2200" dirty="0">
                  <a:solidFill>
                    <a:srgbClr val="000000"/>
                  </a:solidFill>
                  <a:latin typeface="Times New Roman" pitchFamily="18" charset="0"/>
                  <a:cs typeface="Times New Roman" pitchFamily="18" charset="0"/>
                </a:rPr>
                <a:t>元。</a:t>
              </a:r>
              <a:endParaRPr lang="en-US" altLang="zh-CN" sz="2200" dirty="0">
                <a:solidFill>
                  <a:srgbClr val="000000"/>
                </a:solidFill>
                <a:latin typeface="Times New Roman" pitchFamily="18" charset="0"/>
                <a:cs typeface="Times New Roman" pitchFamily="18" charset="0"/>
              </a:endParaRPr>
            </a:p>
            <a:p>
              <a:pPr eaLnBrk="1" hangingPunct="1">
                <a:lnSpc>
                  <a:spcPct val="150000"/>
                </a:lnSpc>
                <a:defRPr/>
              </a:pPr>
              <a:r>
                <a:rPr lang="en-US" sz="2200" dirty="0">
                  <a:solidFill>
                    <a:srgbClr val="000000"/>
                  </a:solidFill>
                  <a:latin typeface="Times New Roman" pitchFamily="18" charset="0"/>
                  <a:cs typeface="Times New Roman" pitchFamily="18" charset="0"/>
                </a:rPr>
                <a:t>        </a:t>
              </a:r>
              <a:r>
                <a:rPr lang="zh-CN" altLang="en-US" sz="2200" dirty="0">
                  <a:solidFill>
                    <a:srgbClr val="000000"/>
                  </a:solidFill>
                  <a:latin typeface="Times New Roman" pitchFamily="18" charset="0"/>
                  <a:cs typeface="Times New Roman" pitchFamily="18" charset="0"/>
                </a:rPr>
                <a:t>请预测威盛公司</a:t>
              </a:r>
              <a:r>
                <a:rPr lang="en-US" altLang="zh-CN" sz="2200" dirty="0">
                  <a:solidFill>
                    <a:srgbClr val="000000"/>
                  </a:solidFill>
                  <a:latin typeface="Times New Roman" pitchFamily="18" charset="0"/>
                  <a:cs typeface="Times New Roman" pitchFamily="18" charset="0"/>
                </a:rPr>
                <a:t>2019</a:t>
              </a:r>
              <a:r>
                <a:rPr lang="zh-CN" altLang="en-US" sz="2200" dirty="0">
                  <a:solidFill>
                    <a:srgbClr val="000000"/>
                  </a:solidFill>
                  <a:latin typeface="Times New Roman" pitchFamily="18" charset="0"/>
                  <a:cs typeface="Times New Roman" pitchFamily="18" charset="0"/>
                </a:rPr>
                <a:t>年度的目标成本。</a:t>
              </a:r>
              <a:endParaRPr lang="en-US" sz="2200" dirty="0">
                <a:solidFill>
                  <a:srgbClr val="000000"/>
                </a:solidFill>
                <a:latin typeface="Times New Roman" pitchFamily="18" charset="0"/>
                <a:cs typeface="Times New Roman" pitchFamily="18" charset="0"/>
              </a:endParaRPr>
            </a:p>
          </p:txBody>
        </p:sp>
      </p:grpSp>
      <p:grpSp>
        <p:nvGrpSpPr>
          <p:cNvPr id="17" name="组合 16">
            <a:extLst>
              <a:ext uri="{FF2B5EF4-FFF2-40B4-BE49-F238E27FC236}">
                <a16:creationId xmlns:a16="http://schemas.microsoft.com/office/drawing/2014/main" id="{D104B65C-8576-4DAC-8B55-E792E9ED86E9}"/>
              </a:ext>
            </a:extLst>
          </p:cNvPr>
          <p:cNvGrpSpPr/>
          <p:nvPr/>
        </p:nvGrpSpPr>
        <p:grpSpPr>
          <a:xfrm>
            <a:off x="191345" y="92845"/>
            <a:ext cx="3927825" cy="613803"/>
            <a:chOff x="1271464" y="2420888"/>
            <a:chExt cx="4495687" cy="613803"/>
          </a:xfrm>
        </p:grpSpPr>
        <p:sp>
          <p:nvSpPr>
            <p:cNvPr id="18" name="矩形 2">
              <a:extLst>
                <a:ext uri="{FF2B5EF4-FFF2-40B4-BE49-F238E27FC236}">
                  <a16:creationId xmlns:a16="http://schemas.microsoft.com/office/drawing/2014/main" id="{4BA7C4DB-7638-4833-B5C1-FBCEF37720DE}"/>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9" name="TextBox 19">
              <a:extLst>
                <a:ext uri="{FF2B5EF4-FFF2-40B4-BE49-F238E27FC236}">
                  <a16:creationId xmlns:a16="http://schemas.microsoft.com/office/drawing/2014/main" id="{07FF94D4-0B95-4AC6-A4FF-06DD930CD6BC}"/>
                </a:ext>
              </a:extLst>
            </p:cNvPr>
            <p:cNvSpPr txBox="1"/>
            <p:nvPr/>
          </p:nvSpPr>
          <p:spPr>
            <a:xfrm>
              <a:off x="1426882" y="2449916"/>
              <a:ext cx="4340269"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步骤三 成本预测</a:t>
              </a:r>
            </a:p>
          </p:txBody>
        </p:sp>
      </p:grpSp>
    </p:spTree>
    <p:extLst>
      <p:ext uri="{BB962C8B-B14F-4D97-AF65-F5344CB8AC3E}">
        <p14:creationId xmlns:p14="http://schemas.microsoft.com/office/powerpoint/2010/main" val="3864604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strips(downLeft)">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a:grpSpLocks/>
          </p:cNvGrpSpPr>
          <p:nvPr/>
        </p:nvGrpSpPr>
        <p:grpSpPr bwMode="auto">
          <a:xfrm>
            <a:off x="47328" y="764704"/>
            <a:ext cx="4331254" cy="822325"/>
            <a:chOff x="11113" y="950913"/>
            <a:chExt cx="5445943" cy="822325"/>
          </a:xfrm>
        </p:grpSpPr>
        <p:pic>
          <p:nvPicPr>
            <p:cNvPr id="31"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二、成本预测的方法</a:t>
              </a:r>
            </a:p>
          </p:txBody>
        </p:sp>
      </p:grpSp>
      <p:sp>
        <p:nvSpPr>
          <p:cNvPr id="34" name="TextBox 33"/>
          <p:cNvSpPr txBox="1"/>
          <p:nvPr/>
        </p:nvSpPr>
        <p:spPr>
          <a:xfrm>
            <a:off x="263352" y="1599183"/>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1.</a:t>
            </a:r>
            <a:r>
              <a:rPr lang="zh-CN" altLang="en-US" sz="2400" dirty="0">
                <a:latin typeface="Times New Roman" pitchFamily="18" charset="0"/>
                <a:cs typeface="Times New Roman" pitchFamily="18" charset="0"/>
              </a:rPr>
              <a:t>目标成本预测法</a:t>
            </a:r>
            <a:endParaRPr lang="zh-CN" sz="2400" dirty="0">
              <a:latin typeface="Times New Roman" pitchFamily="18" charset="0"/>
              <a:cs typeface="Times New Roman" pitchFamily="18" charset="0"/>
            </a:endParaRPr>
          </a:p>
        </p:txBody>
      </p:sp>
      <p:grpSp>
        <p:nvGrpSpPr>
          <p:cNvPr id="35" name="组合 11"/>
          <p:cNvGrpSpPr>
            <a:grpSpLocks/>
          </p:cNvGrpSpPr>
          <p:nvPr/>
        </p:nvGrpSpPr>
        <p:grpSpPr bwMode="auto">
          <a:xfrm>
            <a:off x="578024" y="2427507"/>
            <a:ext cx="10738542" cy="2153619"/>
            <a:chOff x="206116" y="3463959"/>
            <a:chExt cx="5904656" cy="2054460"/>
          </a:xfrm>
        </p:grpSpPr>
        <p:sp>
          <p:nvSpPr>
            <p:cNvPr id="36" name="AutoShape 2"/>
            <p:cNvSpPr>
              <a:spLocks noChangeArrowheads="1"/>
            </p:cNvSpPr>
            <p:nvPr/>
          </p:nvSpPr>
          <p:spPr bwMode="gray">
            <a:xfrm>
              <a:off x="206116" y="3463959"/>
              <a:ext cx="5904656" cy="2054460"/>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37" name="Rectangle 4"/>
            <p:cNvSpPr>
              <a:spLocks noChangeArrowheads="1"/>
            </p:cNvSpPr>
            <p:nvPr/>
          </p:nvSpPr>
          <p:spPr bwMode="auto">
            <a:xfrm>
              <a:off x="206116" y="3629684"/>
              <a:ext cx="5904656" cy="1541430"/>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anchor="ctr">
              <a:spAutoFit/>
            </a:bodyPr>
            <a:lstStyle/>
            <a:p>
              <a:pPr eaLnBrk="1" hangingPunct="1">
                <a:lnSpc>
                  <a:spcPct val="150000"/>
                </a:lnSpc>
                <a:defRPr/>
              </a:pPr>
              <a:r>
                <a:rPr lang="zh-CN" altLang="en-US" sz="2200" b="0" dirty="0">
                  <a:solidFill>
                    <a:srgbClr val="000000"/>
                  </a:solidFill>
                  <a:latin typeface="Times New Roman" pitchFamily="18" charset="0"/>
                  <a:cs typeface="Times New Roman" pitchFamily="18" charset="0"/>
                </a:rPr>
                <a:t>　</a:t>
              </a:r>
              <a:r>
                <a:rPr lang="zh-CN" altLang="en-US" sz="2200" dirty="0">
                  <a:solidFill>
                    <a:srgbClr val="000000"/>
                  </a:solidFill>
                  <a:latin typeface="Times New Roman" pitchFamily="18" charset="0"/>
                  <a:cs typeface="Times New Roman" pitchFamily="18" charset="0"/>
                </a:rPr>
                <a:t>　威盛公司</a:t>
              </a:r>
              <a:r>
                <a:rPr lang="en-US" altLang="zh-CN" sz="2200" dirty="0">
                  <a:solidFill>
                    <a:srgbClr val="000000"/>
                  </a:solidFill>
                  <a:latin typeface="Times New Roman" pitchFamily="18" charset="0"/>
                  <a:cs typeface="Times New Roman" pitchFamily="18" charset="0"/>
                </a:rPr>
                <a:t>2018</a:t>
              </a:r>
              <a:r>
                <a:rPr lang="zh-CN" altLang="en-US" sz="2200" dirty="0">
                  <a:solidFill>
                    <a:srgbClr val="000000"/>
                  </a:solidFill>
                  <a:latin typeface="Times New Roman" pitchFamily="18" charset="0"/>
                  <a:cs typeface="Times New Roman" pitchFamily="18" charset="0"/>
                </a:rPr>
                <a:t>年度资金占用</a:t>
              </a:r>
              <a:r>
                <a:rPr lang="en-US" altLang="zh-CN" sz="2200" dirty="0">
                  <a:solidFill>
                    <a:srgbClr val="000000"/>
                  </a:solidFill>
                  <a:latin typeface="Times New Roman" pitchFamily="18" charset="0"/>
                  <a:cs typeface="Times New Roman" pitchFamily="18" charset="0"/>
                </a:rPr>
                <a:t>240</a:t>
              </a:r>
              <a:r>
                <a:rPr lang="zh-CN" altLang="en-US" sz="2200" dirty="0">
                  <a:solidFill>
                    <a:srgbClr val="000000"/>
                  </a:solidFill>
                  <a:latin typeface="Times New Roman" pitchFamily="18" charset="0"/>
                  <a:cs typeface="Times New Roman" pitchFamily="18" charset="0"/>
                </a:rPr>
                <a:t>万元，由于下年度扩大生产经营规模，预计追加投资</a:t>
              </a:r>
              <a:r>
                <a:rPr lang="en-US" altLang="zh-CN" sz="2200" dirty="0">
                  <a:solidFill>
                    <a:srgbClr val="000000"/>
                  </a:solidFill>
                  <a:latin typeface="Times New Roman" pitchFamily="18" charset="0"/>
                  <a:cs typeface="Times New Roman" pitchFamily="18" charset="0"/>
                </a:rPr>
                <a:t>160</a:t>
              </a:r>
              <a:r>
                <a:rPr lang="zh-CN" altLang="en-US" sz="2200" dirty="0">
                  <a:solidFill>
                    <a:srgbClr val="000000"/>
                  </a:solidFill>
                  <a:latin typeface="Times New Roman" pitchFamily="18" charset="0"/>
                  <a:cs typeface="Times New Roman" pitchFamily="18" charset="0"/>
                </a:rPr>
                <a:t>万元，预计资金利润率为</a:t>
              </a:r>
              <a:r>
                <a:rPr lang="en-US" altLang="zh-CN" sz="2200" dirty="0">
                  <a:solidFill>
                    <a:srgbClr val="000000"/>
                  </a:solidFill>
                  <a:latin typeface="Times New Roman" pitchFamily="18" charset="0"/>
                  <a:cs typeface="Times New Roman" pitchFamily="18" charset="0"/>
                </a:rPr>
                <a:t>20%</a:t>
              </a:r>
              <a:r>
                <a:rPr lang="zh-CN" altLang="en-US" sz="2200" dirty="0">
                  <a:solidFill>
                    <a:srgbClr val="000000"/>
                  </a:solidFill>
                  <a:latin typeface="Times New Roman" pitchFamily="18" charset="0"/>
                  <a:cs typeface="Times New Roman" pitchFamily="18" charset="0"/>
                </a:rPr>
                <a:t>，下年度预计销售额</a:t>
              </a:r>
              <a:r>
                <a:rPr lang="en-US" altLang="zh-CN" sz="2200" dirty="0">
                  <a:solidFill>
                    <a:srgbClr val="000000"/>
                  </a:solidFill>
                  <a:latin typeface="Times New Roman" pitchFamily="18" charset="0"/>
                  <a:cs typeface="Times New Roman" pitchFamily="18" charset="0"/>
                </a:rPr>
                <a:t>200</a:t>
              </a:r>
              <a:r>
                <a:rPr lang="zh-CN" altLang="en-US" sz="2200" dirty="0">
                  <a:solidFill>
                    <a:srgbClr val="000000"/>
                  </a:solidFill>
                  <a:latin typeface="Times New Roman" pitchFamily="18" charset="0"/>
                  <a:cs typeface="Times New Roman" pitchFamily="18" charset="0"/>
                </a:rPr>
                <a:t>万元。</a:t>
              </a:r>
              <a:endParaRPr lang="en-US" altLang="zh-CN" sz="2200" dirty="0">
                <a:solidFill>
                  <a:srgbClr val="000000"/>
                </a:solidFill>
                <a:latin typeface="Times New Roman" pitchFamily="18" charset="0"/>
                <a:cs typeface="Times New Roman" pitchFamily="18" charset="0"/>
              </a:endParaRPr>
            </a:p>
            <a:p>
              <a:pPr eaLnBrk="1" hangingPunct="1">
                <a:lnSpc>
                  <a:spcPct val="150000"/>
                </a:lnSpc>
                <a:defRPr/>
              </a:pPr>
              <a:r>
                <a:rPr lang="en-US" sz="2200" dirty="0">
                  <a:solidFill>
                    <a:srgbClr val="000000"/>
                  </a:solidFill>
                  <a:latin typeface="Times New Roman" pitchFamily="18" charset="0"/>
                  <a:cs typeface="Times New Roman" pitchFamily="18" charset="0"/>
                </a:rPr>
                <a:t>        </a:t>
              </a:r>
              <a:r>
                <a:rPr lang="zh-CN" altLang="en-US" sz="2200" dirty="0">
                  <a:solidFill>
                    <a:srgbClr val="000000"/>
                  </a:solidFill>
                  <a:latin typeface="Times New Roman" pitchFamily="18" charset="0"/>
                  <a:cs typeface="Times New Roman" pitchFamily="18" charset="0"/>
                </a:rPr>
                <a:t>请预测威盛公司</a:t>
              </a:r>
              <a:r>
                <a:rPr lang="en-US" altLang="zh-CN" sz="2200" dirty="0">
                  <a:solidFill>
                    <a:srgbClr val="000000"/>
                  </a:solidFill>
                  <a:latin typeface="Times New Roman" pitchFamily="18" charset="0"/>
                  <a:cs typeface="Times New Roman" pitchFamily="18" charset="0"/>
                </a:rPr>
                <a:t>2019</a:t>
              </a:r>
              <a:r>
                <a:rPr lang="zh-CN" altLang="en-US" sz="2200" dirty="0">
                  <a:solidFill>
                    <a:srgbClr val="000000"/>
                  </a:solidFill>
                  <a:latin typeface="Times New Roman" pitchFamily="18" charset="0"/>
                  <a:cs typeface="Times New Roman" pitchFamily="18" charset="0"/>
                </a:rPr>
                <a:t>年度的目标成本。</a:t>
              </a:r>
              <a:endParaRPr lang="en-US" sz="2200" dirty="0">
                <a:solidFill>
                  <a:srgbClr val="000000"/>
                </a:solidFill>
                <a:latin typeface="Times New Roman" pitchFamily="18" charset="0"/>
                <a:cs typeface="Times New Roman" pitchFamily="18" charset="0"/>
              </a:endParaRPr>
            </a:p>
          </p:txBody>
        </p:sp>
      </p:grpSp>
      <p:grpSp>
        <p:nvGrpSpPr>
          <p:cNvPr id="17" name="组合 16">
            <a:extLst>
              <a:ext uri="{FF2B5EF4-FFF2-40B4-BE49-F238E27FC236}">
                <a16:creationId xmlns:a16="http://schemas.microsoft.com/office/drawing/2014/main" id="{1207C686-5D4A-4AA7-BD01-AE2FDD276F9F}"/>
              </a:ext>
            </a:extLst>
          </p:cNvPr>
          <p:cNvGrpSpPr/>
          <p:nvPr/>
        </p:nvGrpSpPr>
        <p:grpSpPr>
          <a:xfrm>
            <a:off x="191345" y="92845"/>
            <a:ext cx="3927825" cy="613803"/>
            <a:chOff x="1271464" y="2420888"/>
            <a:chExt cx="4495687" cy="613803"/>
          </a:xfrm>
        </p:grpSpPr>
        <p:sp>
          <p:nvSpPr>
            <p:cNvPr id="18" name="矩形 2">
              <a:extLst>
                <a:ext uri="{FF2B5EF4-FFF2-40B4-BE49-F238E27FC236}">
                  <a16:creationId xmlns:a16="http://schemas.microsoft.com/office/drawing/2014/main" id="{7F9002CE-B9C6-42A4-A29B-69B5F3FB6AA7}"/>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9" name="TextBox 19">
              <a:extLst>
                <a:ext uri="{FF2B5EF4-FFF2-40B4-BE49-F238E27FC236}">
                  <a16:creationId xmlns:a16="http://schemas.microsoft.com/office/drawing/2014/main" id="{1A04589E-16A1-4AA1-B983-34664D501C9A}"/>
                </a:ext>
              </a:extLst>
            </p:cNvPr>
            <p:cNvSpPr txBox="1"/>
            <p:nvPr/>
          </p:nvSpPr>
          <p:spPr>
            <a:xfrm>
              <a:off x="1426882" y="2449916"/>
              <a:ext cx="4340269"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步骤三 成本预测</a:t>
              </a:r>
            </a:p>
          </p:txBody>
        </p:sp>
      </p:grpSp>
    </p:spTree>
    <p:extLst>
      <p:ext uri="{BB962C8B-B14F-4D97-AF65-F5344CB8AC3E}">
        <p14:creationId xmlns:p14="http://schemas.microsoft.com/office/powerpoint/2010/main" val="20102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strips(downLeft)">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a:grpSpLocks/>
          </p:cNvGrpSpPr>
          <p:nvPr/>
        </p:nvGrpSpPr>
        <p:grpSpPr bwMode="auto">
          <a:xfrm>
            <a:off x="47328" y="764704"/>
            <a:ext cx="4331254" cy="822325"/>
            <a:chOff x="11113" y="950913"/>
            <a:chExt cx="5445943" cy="822325"/>
          </a:xfrm>
        </p:grpSpPr>
        <p:pic>
          <p:nvPicPr>
            <p:cNvPr id="31"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二、成本预测的方法</a:t>
              </a:r>
            </a:p>
          </p:txBody>
        </p:sp>
      </p:grpSp>
      <p:sp>
        <p:nvSpPr>
          <p:cNvPr id="34" name="TextBox 33"/>
          <p:cNvSpPr txBox="1"/>
          <p:nvPr/>
        </p:nvSpPr>
        <p:spPr>
          <a:xfrm>
            <a:off x="263352" y="1599183"/>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1.</a:t>
            </a:r>
            <a:r>
              <a:rPr lang="zh-CN" altLang="en-US" sz="2400" dirty="0">
                <a:latin typeface="Times New Roman" pitchFamily="18" charset="0"/>
                <a:cs typeface="Times New Roman" pitchFamily="18" charset="0"/>
              </a:rPr>
              <a:t>目标成本预测法</a:t>
            </a:r>
            <a:endParaRPr lang="zh-CN" sz="2400" dirty="0">
              <a:latin typeface="Times New Roman" pitchFamily="18" charset="0"/>
              <a:cs typeface="Times New Roman" pitchFamily="18" charset="0"/>
            </a:endParaRPr>
          </a:p>
        </p:txBody>
      </p:sp>
      <p:grpSp>
        <p:nvGrpSpPr>
          <p:cNvPr id="35" name="组合 11"/>
          <p:cNvGrpSpPr>
            <a:grpSpLocks/>
          </p:cNvGrpSpPr>
          <p:nvPr/>
        </p:nvGrpSpPr>
        <p:grpSpPr bwMode="auto">
          <a:xfrm>
            <a:off x="578024" y="2427507"/>
            <a:ext cx="10738542" cy="2153619"/>
            <a:chOff x="206116" y="3463959"/>
            <a:chExt cx="5904656" cy="2054460"/>
          </a:xfrm>
        </p:grpSpPr>
        <p:sp>
          <p:nvSpPr>
            <p:cNvPr id="36" name="AutoShape 2"/>
            <p:cNvSpPr>
              <a:spLocks noChangeArrowheads="1"/>
            </p:cNvSpPr>
            <p:nvPr/>
          </p:nvSpPr>
          <p:spPr bwMode="gray">
            <a:xfrm>
              <a:off x="206116" y="3463959"/>
              <a:ext cx="5904656" cy="2054460"/>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37" name="Rectangle 4"/>
            <p:cNvSpPr>
              <a:spLocks noChangeArrowheads="1"/>
            </p:cNvSpPr>
            <p:nvPr/>
          </p:nvSpPr>
          <p:spPr bwMode="auto">
            <a:xfrm>
              <a:off x="206116" y="3871908"/>
              <a:ext cx="5904656" cy="1056981"/>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anchor="ctr">
              <a:spAutoFit/>
            </a:bodyPr>
            <a:lstStyle/>
            <a:p>
              <a:pPr eaLnBrk="1" hangingPunct="1">
                <a:lnSpc>
                  <a:spcPct val="150000"/>
                </a:lnSpc>
                <a:defRPr/>
              </a:pPr>
              <a:r>
                <a:rPr lang="zh-CN" altLang="en-US" sz="2200" b="0" dirty="0">
                  <a:solidFill>
                    <a:srgbClr val="000000"/>
                  </a:solidFill>
                  <a:latin typeface="Times New Roman" pitchFamily="18" charset="0"/>
                  <a:cs typeface="Times New Roman" pitchFamily="18" charset="0"/>
                </a:rPr>
                <a:t>　</a:t>
              </a:r>
              <a:r>
                <a:rPr lang="zh-CN" altLang="en-US" sz="2200" dirty="0">
                  <a:solidFill>
                    <a:srgbClr val="000000"/>
                  </a:solidFill>
                  <a:latin typeface="Times New Roman" pitchFamily="18" charset="0"/>
                  <a:cs typeface="Times New Roman" pitchFamily="18" charset="0"/>
                </a:rPr>
                <a:t>　威盛公司预计</a:t>
              </a:r>
              <a:r>
                <a:rPr lang="en-US" altLang="zh-CN" sz="2200" dirty="0">
                  <a:solidFill>
                    <a:srgbClr val="000000"/>
                  </a:solidFill>
                  <a:latin typeface="Times New Roman" pitchFamily="18" charset="0"/>
                  <a:cs typeface="Times New Roman" pitchFamily="18" charset="0"/>
                </a:rPr>
                <a:t>2019</a:t>
              </a:r>
              <a:r>
                <a:rPr lang="zh-CN" altLang="en-US" sz="2200" dirty="0">
                  <a:solidFill>
                    <a:srgbClr val="000000"/>
                  </a:solidFill>
                  <a:latin typeface="Times New Roman" pitchFamily="18" charset="0"/>
                  <a:cs typeface="Times New Roman" pitchFamily="18" charset="0"/>
                </a:rPr>
                <a:t>年度销售额为</a:t>
              </a:r>
              <a:r>
                <a:rPr lang="en-US" altLang="zh-CN" sz="2200" dirty="0">
                  <a:solidFill>
                    <a:srgbClr val="000000"/>
                  </a:solidFill>
                  <a:latin typeface="Times New Roman" pitchFamily="18" charset="0"/>
                  <a:cs typeface="Times New Roman" pitchFamily="18" charset="0"/>
                </a:rPr>
                <a:t>250</a:t>
              </a:r>
              <a:r>
                <a:rPr lang="zh-CN" altLang="en-US" sz="2200" dirty="0">
                  <a:solidFill>
                    <a:srgbClr val="000000"/>
                  </a:solidFill>
                  <a:latin typeface="Times New Roman" pitchFamily="18" charset="0"/>
                  <a:cs typeface="Times New Roman" pitchFamily="18" charset="0"/>
                </a:rPr>
                <a:t>万元，预计销售利润率为</a:t>
              </a:r>
              <a:r>
                <a:rPr lang="en-US" altLang="zh-CN" sz="2200" dirty="0">
                  <a:solidFill>
                    <a:srgbClr val="000000"/>
                  </a:solidFill>
                  <a:latin typeface="Times New Roman" pitchFamily="18" charset="0"/>
                  <a:cs typeface="Times New Roman" pitchFamily="18" charset="0"/>
                </a:rPr>
                <a:t>20%</a:t>
              </a:r>
              <a:r>
                <a:rPr lang="zh-CN" altLang="en-US" sz="2200" dirty="0">
                  <a:solidFill>
                    <a:srgbClr val="000000"/>
                  </a:solidFill>
                  <a:latin typeface="Times New Roman" pitchFamily="18" charset="0"/>
                  <a:cs typeface="Times New Roman" pitchFamily="18" charset="0"/>
                </a:rPr>
                <a:t>。</a:t>
              </a:r>
              <a:endParaRPr lang="en-US" altLang="zh-CN" sz="2200" dirty="0">
                <a:solidFill>
                  <a:srgbClr val="000000"/>
                </a:solidFill>
                <a:latin typeface="Times New Roman" pitchFamily="18" charset="0"/>
                <a:cs typeface="Times New Roman" pitchFamily="18" charset="0"/>
              </a:endParaRPr>
            </a:p>
            <a:p>
              <a:pPr eaLnBrk="1" hangingPunct="1">
                <a:lnSpc>
                  <a:spcPct val="150000"/>
                </a:lnSpc>
                <a:defRPr/>
              </a:pPr>
              <a:r>
                <a:rPr lang="en-US" sz="2200" dirty="0">
                  <a:solidFill>
                    <a:srgbClr val="000000"/>
                  </a:solidFill>
                  <a:latin typeface="Times New Roman" pitchFamily="18" charset="0"/>
                  <a:cs typeface="Times New Roman" pitchFamily="18" charset="0"/>
                </a:rPr>
                <a:t>        </a:t>
              </a:r>
              <a:r>
                <a:rPr lang="zh-CN" altLang="en-US" sz="2200" dirty="0">
                  <a:solidFill>
                    <a:srgbClr val="000000"/>
                  </a:solidFill>
                  <a:latin typeface="Times New Roman" pitchFamily="18" charset="0"/>
                  <a:cs typeface="Times New Roman" pitchFamily="18" charset="0"/>
                </a:rPr>
                <a:t>请预测威盛公司</a:t>
              </a:r>
              <a:r>
                <a:rPr lang="en-US" altLang="zh-CN" sz="2200" dirty="0">
                  <a:solidFill>
                    <a:srgbClr val="000000"/>
                  </a:solidFill>
                  <a:latin typeface="Times New Roman" pitchFamily="18" charset="0"/>
                  <a:cs typeface="Times New Roman" pitchFamily="18" charset="0"/>
                </a:rPr>
                <a:t>2019</a:t>
              </a:r>
              <a:r>
                <a:rPr lang="zh-CN" altLang="en-US" sz="2200" dirty="0">
                  <a:solidFill>
                    <a:srgbClr val="000000"/>
                  </a:solidFill>
                  <a:latin typeface="Times New Roman" pitchFamily="18" charset="0"/>
                  <a:cs typeface="Times New Roman" pitchFamily="18" charset="0"/>
                </a:rPr>
                <a:t>年度的目标成本。</a:t>
              </a:r>
              <a:endParaRPr lang="en-US" sz="2200" dirty="0">
                <a:solidFill>
                  <a:srgbClr val="000000"/>
                </a:solidFill>
                <a:latin typeface="Times New Roman" pitchFamily="18" charset="0"/>
                <a:cs typeface="Times New Roman" pitchFamily="18" charset="0"/>
              </a:endParaRPr>
            </a:p>
          </p:txBody>
        </p:sp>
      </p:grpSp>
      <p:grpSp>
        <p:nvGrpSpPr>
          <p:cNvPr id="17" name="组合 16">
            <a:extLst>
              <a:ext uri="{FF2B5EF4-FFF2-40B4-BE49-F238E27FC236}">
                <a16:creationId xmlns:a16="http://schemas.microsoft.com/office/drawing/2014/main" id="{5729D983-5F8B-4223-A2EC-A2724413E30C}"/>
              </a:ext>
            </a:extLst>
          </p:cNvPr>
          <p:cNvGrpSpPr/>
          <p:nvPr/>
        </p:nvGrpSpPr>
        <p:grpSpPr>
          <a:xfrm>
            <a:off x="191345" y="92845"/>
            <a:ext cx="3927825" cy="613803"/>
            <a:chOff x="1271464" y="2420888"/>
            <a:chExt cx="4495687" cy="613803"/>
          </a:xfrm>
        </p:grpSpPr>
        <p:sp>
          <p:nvSpPr>
            <p:cNvPr id="18" name="矩形 2">
              <a:extLst>
                <a:ext uri="{FF2B5EF4-FFF2-40B4-BE49-F238E27FC236}">
                  <a16:creationId xmlns:a16="http://schemas.microsoft.com/office/drawing/2014/main" id="{35836A9D-F0E2-4473-9493-C04EA3933213}"/>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9" name="TextBox 19">
              <a:extLst>
                <a:ext uri="{FF2B5EF4-FFF2-40B4-BE49-F238E27FC236}">
                  <a16:creationId xmlns:a16="http://schemas.microsoft.com/office/drawing/2014/main" id="{448EA927-02A9-4E57-8823-4AE74BCC9BA3}"/>
                </a:ext>
              </a:extLst>
            </p:cNvPr>
            <p:cNvSpPr txBox="1"/>
            <p:nvPr/>
          </p:nvSpPr>
          <p:spPr>
            <a:xfrm>
              <a:off x="1426882" y="2449916"/>
              <a:ext cx="4340269"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步骤三 成本预测</a:t>
              </a:r>
            </a:p>
          </p:txBody>
        </p:sp>
      </p:grpSp>
    </p:spTree>
    <p:extLst>
      <p:ext uri="{BB962C8B-B14F-4D97-AF65-F5344CB8AC3E}">
        <p14:creationId xmlns:p14="http://schemas.microsoft.com/office/powerpoint/2010/main" val="1898808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strips(downLeft)">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a:grpSpLocks/>
          </p:cNvGrpSpPr>
          <p:nvPr/>
        </p:nvGrpSpPr>
        <p:grpSpPr bwMode="auto">
          <a:xfrm>
            <a:off x="47328" y="764704"/>
            <a:ext cx="4331254" cy="822325"/>
            <a:chOff x="11113" y="950913"/>
            <a:chExt cx="5445943" cy="822325"/>
          </a:xfrm>
        </p:grpSpPr>
        <p:pic>
          <p:nvPicPr>
            <p:cNvPr id="26"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二、成本预测的方法</a:t>
              </a:r>
            </a:p>
          </p:txBody>
        </p:sp>
      </p:grpSp>
      <p:sp>
        <p:nvSpPr>
          <p:cNvPr id="28" name="TextBox 27"/>
          <p:cNvSpPr txBox="1"/>
          <p:nvPr/>
        </p:nvSpPr>
        <p:spPr>
          <a:xfrm>
            <a:off x="316857" y="1628800"/>
            <a:ext cx="3618903"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历史资料分析预测法</a:t>
            </a:r>
            <a:endParaRPr lang="zh-CN" sz="2400" dirty="0">
              <a:latin typeface="Times New Roman" pitchFamily="18" charset="0"/>
              <a:cs typeface="Times New Roman" pitchFamily="18" charset="0"/>
            </a:endParaRPr>
          </a:p>
        </p:txBody>
      </p:sp>
      <p:sp>
        <p:nvSpPr>
          <p:cNvPr id="3" name="TextBox 2"/>
          <p:cNvSpPr txBox="1"/>
          <p:nvPr/>
        </p:nvSpPr>
        <p:spPr>
          <a:xfrm>
            <a:off x="888086" y="2708557"/>
            <a:ext cx="9642746" cy="1754326"/>
          </a:xfrm>
          <a:prstGeom prst="rect">
            <a:avLst/>
          </a:prstGeom>
          <a:noFill/>
        </p:spPr>
        <p:txBody>
          <a:bodyPr wrap="square" rtlCol="0">
            <a:spAutoFit/>
          </a:bodyPr>
          <a:lstStyle/>
          <a:p>
            <a:pPr>
              <a:lnSpc>
                <a:spcPct val="150000"/>
              </a:lnSpc>
            </a:pPr>
            <a:r>
              <a:rPr lang="zh-CN" altLang="en-US" sz="2400" dirty="0">
                <a:latin typeface="黑体" pitchFamily="2" charset="-122"/>
                <a:ea typeface="黑体" pitchFamily="2" charset="-122"/>
              </a:rPr>
              <a:t>威盛公司只生产一种产品，过去</a:t>
            </a:r>
            <a:r>
              <a:rPr lang="en-US" altLang="zh-CN" sz="2400" dirty="0">
                <a:latin typeface="黑体" pitchFamily="2" charset="-122"/>
                <a:ea typeface="黑体" pitchFamily="2" charset="-122"/>
              </a:rPr>
              <a:t>10</a:t>
            </a:r>
            <a:r>
              <a:rPr lang="zh-CN" altLang="en-US" sz="2400" dirty="0">
                <a:latin typeface="黑体" pitchFamily="2" charset="-122"/>
                <a:ea typeface="黑体" pitchFamily="2" charset="-122"/>
              </a:rPr>
              <a:t>个月中，最高产量</a:t>
            </a:r>
            <a:r>
              <a:rPr lang="en-US" altLang="zh-CN" sz="2400" dirty="0">
                <a:latin typeface="黑体" pitchFamily="2" charset="-122"/>
                <a:ea typeface="黑体" pitchFamily="2" charset="-122"/>
              </a:rPr>
              <a:t>8 000</a:t>
            </a:r>
            <a:r>
              <a:rPr lang="zh-CN" altLang="en-US" sz="2400" dirty="0">
                <a:latin typeface="黑体" pitchFamily="2" charset="-122"/>
                <a:ea typeface="黑体" pitchFamily="2" charset="-122"/>
              </a:rPr>
              <a:t>台，对应的总成本</a:t>
            </a:r>
            <a:r>
              <a:rPr lang="en-US" altLang="zh-CN" sz="2400" dirty="0">
                <a:latin typeface="黑体" pitchFamily="2" charset="-122"/>
                <a:ea typeface="黑体" pitchFamily="2" charset="-122"/>
              </a:rPr>
              <a:t>660 000</a:t>
            </a:r>
            <a:r>
              <a:rPr lang="zh-CN" altLang="en-US" sz="2400" dirty="0">
                <a:latin typeface="黑体" pitchFamily="2" charset="-122"/>
                <a:ea typeface="黑体" pitchFamily="2" charset="-122"/>
              </a:rPr>
              <a:t>元；最低产量</a:t>
            </a:r>
            <a:r>
              <a:rPr lang="en-US" altLang="zh-CN" sz="2400" dirty="0">
                <a:latin typeface="黑体" pitchFamily="2" charset="-122"/>
                <a:ea typeface="黑体" pitchFamily="2" charset="-122"/>
              </a:rPr>
              <a:t>6 000</a:t>
            </a:r>
            <a:r>
              <a:rPr lang="zh-CN" altLang="en-US" sz="2400" dirty="0">
                <a:latin typeface="黑体" pitchFamily="2" charset="-122"/>
                <a:ea typeface="黑体" pitchFamily="2" charset="-122"/>
              </a:rPr>
              <a:t>台，对应的总成本</a:t>
            </a:r>
            <a:r>
              <a:rPr lang="en-US" altLang="zh-CN" sz="2400" dirty="0">
                <a:latin typeface="黑体" pitchFamily="2" charset="-122"/>
                <a:ea typeface="黑体" pitchFamily="2" charset="-122"/>
              </a:rPr>
              <a:t>560 000</a:t>
            </a:r>
            <a:r>
              <a:rPr lang="zh-CN" altLang="en-US" sz="2400" dirty="0">
                <a:latin typeface="黑体" pitchFamily="2" charset="-122"/>
                <a:ea typeface="黑体" pitchFamily="2" charset="-122"/>
              </a:rPr>
              <a:t>元。若第</a:t>
            </a:r>
            <a:r>
              <a:rPr lang="en-US" altLang="zh-CN" sz="2400" dirty="0">
                <a:latin typeface="黑体" pitchFamily="2" charset="-122"/>
                <a:ea typeface="黑体" pitchFamily="2" charset="-122"/>
              </a:rPr>
              <a:t>11</a:t>
            </a:r>
            <a:r>
              <a:rPr lang="zh-CN" altLang="en-US" sz="2400" dirty="0">
                <a:latin typeface="黑体" pitchFamily="2" charset="-122"/>
                <a:ea typeface="黑体" pitchFamily="2" charset="-122"/>
              </a:rPr>
              <a:t>个月的计划产量为</a:t>
            </a:r>
            <a:r>
              <a:rPr lang="en-US" altLang="zh-CN" sz="2400" dirty="0">
                <a:latin typeface="黑体" pitchFamily="2" charset="-122"/>
                <a:ea typeface="黑体" pitchFamily="2" charset="-122"/>
              </a:rPr>
              <a:t>5 000</a:t>
            </a:r>
            <a:r>
              <a:rPr lang="zh-CN" altLang="en-US" sz="2400" dirty="0">
                <a:latin typeface="黑体" pitchFamily="2" charset="-122"/>
                <a:ea typeface="黑体" pitchFamily="2" charset="-122"/>
              </a:rPr>
              <a:t>台，试预测对应的总成本。</a:t>
            </a:r>
          </a:p>
        </p:txBody>
      </p:sp>
      <p:grpSp>
        <p:nvGrpSpPr>
          <p:cNvPr id="17" name="组合 16">
            <a:extLst>
              <a:ext uri="{FF2B5EF4-FFF2-40B4-BE49-F238E27FC236}">
                <a16:creationId xmlns:a16="http://schemas.microsoft.com/office/drawing/2014/main" id="{4E52F7D6-A149-40A1-BB35-9A2C70D3F3B3}"/>
              </a:ext>
            </a:extLst>
          </p:cNvPr>
          <p:cNvGrpSpPr/>
          <p:nvPr/>
        </p:nvGrpSpPr>
        <p:grpSpPr>
          <a:xfrm>
            <a:off x="191345" y="92845"/>
            <a:ext cx="3927825" cy="613803"/>
            <a:chOff x="1271464" y="2420888"/>
            <a:chExt cx="4495687" cy="613803"/>
          </a:xfrm>
        </p:grpSpPr>
        <p:sp>
          <p:nvSpPr>
            <p:cNvPr id="18" name="矩形 2">
              <a:extLst>
                <a:ext uri="{FF2B5EF4-FFF2-40B4-BE49-F238E27FC236}">
                  <a16:creationId xmlns:a16="http://schemas.microsoft.com/office/drawing/2014/main" id="{656269AD-D913-4705-973E-BAB45982D1A8}"/>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9" name="TextBox 19">
              <a:extLst>
                <a:ext uri="{FF2B5EF4-FFF2-40B4-BE49-F238E27FC236}">
                  <a16:creationId xmlns:a16="http://schemas.microsoft.com/office/drawing/2014/main" id="{1AC45E39-ED24-4318-96AF-AEEC1E9935EB}"/>
                </a:ext>
              </a:extLst>
            </p:cNvPr>
            <p:cNvSpPr txBox="1"/>
            <p:nvPr/>
          </p:nvSpPr>
          <p:spPr>
            <a:xfrm>
              <a:off x="1426882" y="2449916"/>
              <a:ext cx="4340269"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步骤三 成本预测</a:t>
              </a:r>
            </a:p>
          </p:txBody>
        </p:sp>
      </p:grpSp>
    </p:spTree>
    <p:extLst>
      <p:ext uri="{BB962C8B-B14F-4D97-AF65-F5344CB8AC3E}">
        <p14:creationId xmlns:p14="http://schemas.microsoft.com/office/powerpoint/2010/main" val="1344657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a:grpSpLocks/>
          </p:cNvGrpSpPr>
          <p:nvPr/>
        </p:nvGrpSpPr>
        <p:grpSpPr bwMode="auto">
          <a:xfrm>
            <a:off x="47328" y="764704"/>
            <a:ext cx="4331254" cy="822325"/>
            <a:chOff x="11113" y="950913"/>
            <a:chExt cx="5445943" cy="822325"/>
          </a:xfrm>
        </p:grpSpPr>
        <p:pic>
          <p:nvPicPr>
            <p:cNvPr id="26"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二、成本预测的方法</a:t>
              </a:r>
            </a:p>
          </p:txBody>
        </p:sp>
      </p:grpSp>
      <p:sp>
        <p:nvSpPr>
          <p:cNvPr id="28" name="TextBox 27"/>
          <p:cNvSpPr txBox="1"/>
          <p:nvPr/>
        </p:nvSpPr>
        <p:spPr>
          <a:xfrm>
            <a:off x="316857" y="1628800"/>
            <a:ext cx="3618903"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历史资料分析预测法</a:t>
            </a:r>
            <a:endParaRPr lang="zh-CN" sz="2400" dirty="0">
              <a:latin typeface="Times New Roman" pitchFamily="18" charset="0"/>
              <a:cs typeface="Times New Roman" pitchFamily="18" charset="0"/>
            </a:endParaRPr>
          </a:p>
        </p:txBody>
      </p:sp>
      <p:grpSp>
        <p:nvGrpSpPr>
          <p:cNvPr id="29" name="组合 28"/>
          <p:cNvGrpSpPr/>
          <p:nvPr/>
        </p:nvGrpSpPr>
        <p:grpSpPr>
          <a:xfrm>
            <a:off x="263352" y="2463041"/>
            <a:ext cx="3706183" cy="2978635"/>
            <a:chOff x="7214353" y="332655"/>
            <a:chExt cx="3706183" cy="3513390"/>
          </a:xfrm>
        </p:grpSpPr>
        <p:grpSp>
          <p:nvGrpSpPr>
            <p:cNvPr id="30" name="组合 31"/>
            <p:cNvGrpSpPr>
              <a:grpSpLocks/>
            </p:cNvGrpSpPr>
            <p:nvPr/>
          </p:nvGrpSpPr>
          <p:grpSpPr bwMode="auto">
            <a:xfrm>
              <a:off x="7214353" y="724656"/>
              <a:ext cx="3706183" cy="3121389"/>
              <a:chOff x="313618" y="3789039"/>
              <a:chExt cx="5255839" cy="2700063"/>
            </a:xfrm>
          </p:grpSpPr>
          <p:sp>
            <p:nvSpPr>
              <p:cNvPr id="34" name="AutoShape 2"/>
              <p:cNvSpPr>
                <a:spLocks noChangeArrowheads="1"/>
              </p:cNvSpPr>
              <p:nvPr/>
            </p:nvSpPr>
            <p:spPr bwMode="ltGray">
              <a:xfrm>
                <a:off x="313618" y="3789039"/>
                <a:ext cx="5255839" cy="2700063"/>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35" name="Rectangle 6"/>
              <p:cNvSpPr>
                <a:spLocks noChangeArrowheads="1"/>
              </p:cNvSpPr>
              <p:nvPr/>
            </p:nvSpPr>
            <p:spPr bwMode="black">
              <a:xfrm>
                <a:off x="361515" y="4233482"/>
                <a:ext cx="5030231" cy="1507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lvl="0" eaLnBrk="1" hangingPunct="1">
                  <a:lnSpc>
                    <a:spcPts val="3600"/>
                  </a:lnSpc>
                </a:pPr>
                <a:r>
                  <a:rPr lang="zh-CN" altLang="en-US" sz="2200" b="0" dirty="0">
                    <a:solidFill>
                      <a:srgbClr val="000000"/>
                    </a:solidFill>
                    <a:latin typeface="Arial" charset="0"/>
                    <a:ea typeface="楷体_GB2312" pitchFamily="49" charset="-122"/>
                  </a:rPr>
                  <a:t>　</a:t>
                </a:r>
                <a:r>
                  <a:rPr lang="zh-CN" altLang="en-US" sz="2200" dirty="0">
                    <a:solidFill>
                      <a:srgbClr val="000000"/>
                    </a:solidFill>
                    <a:latin typeface="Arial" charset="0"/>
                    <a:ea typeface="楷体_GB2312" pitchFamily="49" charset="-122"/>
                  </a:rPr>
                  <a:t>　</a:t>
                </a:r>
                <a:r>
                  <a:rPr lang="zh-CN" altLang="en-US" sz="2000" dirty="0">
                    <a:solidFill>
                      <a:srgbClr val="000000"/>
                    </a:solidFill>
                    <a:latin typeface="+mn-ea"/>
                    <a:ea typeface="+mn-ea"/>
                  </a:rPr>
                  <a:t>该法仅使用个别成本资料，故难以精确反映成本变动的趋势。 </a:t>
                </a:r>
                <a:endParaRPr lang="zh-CN" altLang="en-US" sz="3000" dirty="0">
                  <a:solidFill>
                    <a:srgbClr val="000000"/>
                  </a:solidFill>
                  <a:latin typeface="+mn-ea"/>
                  <a:ea typeface="+mn-ea"/>
                </a:endParaRPr>
              </a:p>
            </p:txBody>
          </p:sp>
        </p:grpSp>
        <p:grpSp>
          <p:nvGrpSpPr>
            <p:cNvPr id="31" name="组合 30"/>
            <p:cNvGrpSpPr>
              <a:grpSpLocks/>
            </p:cNvGrpSpPr>
            <p:nvPr/>
          </p:nvGrpSpPr>
          <p:grpSpPr bwMode="auto">
            <a:xfrm>
              <a:off x="7752184" y="332655"/>
              <a:ext cx="2465263" cy="698184"/>
              <a:chOff x="1976289" y="2674911"/>
              <a:chExt cx="2355850" cy="425450"/>
            </a:xfrm>
          </p:grpSpPr>
          <p:sp>
            <p:nvSpPr>
              <p:cNvPr id="32" name="AutoShape 4"/>
              <p:cNvSpPr>
                <a:spLocks noChangeArrowheads="1"/>
              </p:cNvSpPr>
              <p:nvPr/>
            </p:nvSpPr>
            <p:spPr bwMode="gray">
              <a:xfrm>
                <a:off x="1976289" y="2674911"/>
                <a:ext cx="2355850"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33" name="Text Box 5"/>
              <p:cNvSpPr txBox="1">
                <a:spLocks noChangeArrowheads="1"/>
              </p:cNvSpPr>
              <p:nvPr/>
            </p:nvSpPr>
            <p:spPr bwMode="white">
              <a:xfrm>
                <a:off x="2003277" y="2713270"/>
                <a:ext cx="2305050" cy="3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400" b="0" dirty="0">
                    <a:solidFill>
                      <a:srgbClr val="FFFFFF"/>
                    </a:solidFill>
                    <a:latin typeface="华文行楷" pitchFamily="2" charset="-122"/>
                    <a:ea typeface="华文行楷" pitchFamily="2" charset="-122"/>
                  </a:rPr>
                  <a:t>高低点法</a:t>
                </a:r>
              </a:p>
            </p:txBody>
          </p:sp>
        </p:grpSp>
      </p:grpSp>
      <p:grpSp>
        <p:nvGrpSpPr>
          <p:cNvPr id="36" name="组合 35"/>
          <p:cNvGrpSpPr/>
          <p:nvPr/>
        </p:nvGrpSpPr>
        <p:grpSpPr>
          <a:xfrm>
            <a:off x="4229780" y="3018495"/>
            <a:ext cx="3706183" cy="2978635"/>
            <a:chOff x="7214353" y="332655"/>
            <a:chExt cx="3706183" cy="3513390"/>
          </a:xfrm>
        </p:grpSpPr>
        <p:grpSp>
          <p:nvGrpSpPr>
            <p:cNvPr id="37" name="组合 31"/>
            <p:cNvGrpSpPr>
              <a:grpSpLocks/>
            </p:cNvGrpSpPr>
            <p:nvPr/>
          </p:nvGrpSpPr>
          <p:grpSpPr bwMode="auto">
            <a:xfrm>
              <a:off x="7214353" y="724656"/>
              <a:ext cx="3706183" cy="3121389"/>
              <a:chOff x="313618" y="3789039"/>
              <a:chExt cx="5255839" cy="2700063"/>
            </a:xfrm>
          </p:grpSpPr>
          <p:sp>
            <p:nvSpPr>
              <p:cNvPr id="41" name="AutoShape 2"/>
              <p:cNvSpPr>
                <a:spLocks noChangeArrowheads="1"/>
              </p:cNvSpPr>
              <p:nvPr/>
            </p:nvSpPr>
            <p:spPr bwMode="ltGray">
              <a:xfrm>
                <a:off x="313618" y="3789039"/>
                <a:ext cx="5255839" cy="2700063"/>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42" name="Rectangle 6"/>
              <p:cNvSpPr>
                <a:spLocks noChangeArrowheads="1"/>
              </p:cNvSpPr>
              <p:nvPr/>
            </p:nvSpPr>
            <p:spPr bwMode="black">
              <a:xfrm>
                <a:off x="361515" y="4247049"/>
                <a:ext cx="5030231" cy="1507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lvl="0" eaLnBrk="1" hangingPunct="1">
                  <a:lnSpc>
                    <a:spcPts val="3600"/>
                  </a:lnSpc>
                </a:pPr>
                <a:r>
                  <a:rPr lang="zh-CN" altLang="en-US" sz="2200" b="0" dirty="0">
                    <a:solidFill>
                      <a:srgbClr val="000000"/>
                    </a:solidFill>
                    <a:latin typeface="Arial" charset="0"/>
                    <a:ea typeface="楷体_GB2312" pitchFamily="49" charset="-122"/>
                  </a:rPr>
                  <a:t>　</a:t>
                </a:r>
                <a:r>
                  <a:rPr lang="zh-CN" altLang="en-US" sz="2200" dirty="0">
                    <a:solidFill>
                      <a:srgbClr val="000000"/>
                    </a:solidFill>
                    <a:latin typeface="Arial" charset="0"/>
                    <a:ea typeface="楷体_GB2312" pitchFamily="49" charset="-122"/>
                  </a:rPr>
                  <a:t>　</a:t>
                </a:r>
                <a:r>
                  <a:rPr lang="zh-CN" altLang="en-US" sz="2000" dirty="0">
                    <a:solidFill>
                      <a:srgbClr val="000000"/>
                    </a:solidFill>
                    <a:latin typeface="+mn-ea"/>
                    <a:ea typeface="+mn-ea"/>
                  </a:rPr>
                  <a:t>适用于企业的历史成本资料具有详细的固定成本总额与单位变动成本的数据 。 </a:t>
                </a:r>
              </a:p>
            </p:txBody>
          </p:sp>
        </p:grpSp>
        <p:grpSp>
          <p:nvGrpSpPr>
            <p:cNvPr id="38" name="组合 30"/>
            <p:cNvGrpSpPr>
              <a:grpSpLocks/>
            </p:cNvGrpSpPr>
            <p:nvPr/>
          </p:nvGrpSpPr>
          <p:grpSpPr bwMode="auto">
            <a:xfrm>
              <a:off x="7752184" y="332655"/>
              <a:ext cx="2465263" cy="698184"/>
              <a:chOff x="1976289" y="2674911"/>
              <a:chExt cx="2355850" cy="425450"/>
            </a:xfrm>
          </p:grpSpPr>
          <p:sp>
            <p:nvSpPr>
              <p:cNvPr id="39" name="AutoShape 4"/>
              <p:cNvSpPr>
                <a:spLocks noChangeArrowheads="1"/>
              </p:cNvSpPr>
              <p:nvPr/>
            </p:nvSpPr>
            <p:spPr bwMode="gray">
              <a:xfrm>
                <a:off x="1976289" y="2674911"/>
                <a:ext cx="2355850"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40" name="Text Box 5"/>
              <p:cNvSpPr txBox="1">
                <a:spLocks noChangeArrowheads="1"/>
              </p:cNvSpPr>
              <p:nvPr/>
            </p:nvSpPr>
            <p:spPr bwMode="white">
              <a:xfrm>
                <a:off x="2003277" y="2741783"/>
                <a:ext cx="2305050" cy="3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400" b="0" dirty="0">
                    <a:solidFill>
                      <a:srgbClr val="FFFFFF"/>
                    </a:solidFill>
                    <a:latin typeface="华文行楷" pitchFamily="2" charset="-122"/>
                    <a:ea typeface="华文行楷" pitchFamily="2" charset="-122"/>
                  </a:rPr>
                  <a:t>加权平均法</a:t>
                </a:r>
              </a:p>
            </p:txBody>
          </p:sp>
        </p:grpSp>
      </p:grpSp>
      <p:grpSp>
        <p:nvGrpSpPr>
          <p:cNvPr id="43" name="组合 42"/>
          <p:cNvGrpSpPr/>
          <p:nvPr/>
        </p:nvGrpSpPr>
        <p:grpSpPr>
          <a:xfrm>
            <a:off x="8225889" y="3456842"/>
            <a:ext cx="3706183" cy="2978635"/>
            <a:chOff x="7214353" y="332655"/>
            <a:chExt cx="3706183" cy="3513390"/>
          </a:xfrm>
        </p:grpSpPr>
        <p:grpSp>
          <p:nvGrpSpPr>
            <p:cNvPr id="44" name="组合 31"/>
            <p:cNvGrpSpPr>
              <a:grpSpLocks/>
            </p:cNvGrpSpPr>
            <p:nvPr/>
          </p:nvGrpSpPr>
          <p:grpSpPr bwMode="auto">
            <a:xfrm>
              <a:off x="7214353" y="724656"/>
              <a:ext cx="3706183" cy="3121389"/>
              <a:chOff x="313618" y="3789039"/>
              <a:chExt cx="5255839" cy="2700063"/>
            </a:xfrm>
          </p:grpSpPr>
          <p:sp>
            <p:nvSpPr>
              <p:cNvPr id="48" name="AutoShape 2"/>
              <p:cNvSpPr>
                <a:spLocks noChangeArrowheads="1"/>
              </p:cNvSpPr>
              <p:nvPr/>
            </p:nvSpPr>
            <p:spPr bwMode="ltGray">
              <a:xfrm>
                <a:off x="313618" y="3789039"/>
                <a:ext cx="5255839" cy="2700063"/>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49" name="Rectangle 6"/>
              <p:cNvSpPr>
                <a:spLocks noChangeArrowheads="1"/>
              </p:cNvSpPr>
              <p:nvPr/>
            </p:nvSpPr>
            <p:spPr bwMode="black">
              <a:xfrm>
                <a:off x="361515" y="4222630"/>
                <a:ext cx="5030231" cy="1451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lvl="0" eaLnBrk="1" hangingPunct="1">
                  <a:lnSpc>
                    <a:spcPts val="3600"/>
                  </a:lnSpc>
                </a:pPr>
                <a:r>
                  <a:rPr lang="zh-CN" altLang="en-US" sz="2200" b="0" dirty="0">
                    <a:solidFill>
                      <a:srgbClr val="000000"/>
                    </a:solidFill>
                    <a:latin typeface="Arial" charset="0"/>
                    <a:ea typeface="楷体_GB2312" pitchFamily="49" charset="-122"/>
                  </a:rPr>
                  <a:t>　</a:t>
                </a:r>
                <a:r>
                  <a:rPr lang="zh-CN" altLang="en-US" sz="2200" dirty="0">
                    <a:solidFill>
                      <a:srgbClr val="000000"/>
                    </a:solidFill>
                    <a:latin typeface="Arial" charset="0"/>
                    <a:ea typeface="楷体_GB2312" pitchFamily="49" charset="-122"/>
                  </a:rPr>
                  <a:t>　</a:t>
                </a:r>
                <a:r>
                  <a:rPr lang="zh-CN" altLang="en-US" sz="2000" dirty="0">
                    <a:solidFill>
                      <a:srgbClr val="000000"/>
                    </a:solidFill>
                    <a:latin typeface="+mn-ea"/>
                    <a:ea typeface="+mn-ea"/>
                  </a:rPr>
                  <a:t>按最小平方法原理，分析确定能反映成本变动趋势的直线，以预测计划期成本。</a:t>
                </a:r>
              </a:p>
            </p:txBody>
          </p:sp>
        </p:grpSp>
        <p:grpSp>
          <p:nvGrpSpPr>
            <p:cNvPr id="45" name="组合 30"/>
            <p:cNvGrpSpPr>
              <a:grpSpLocks/>
            </p:cNvGrpSpPr>
            <p:nvPr/>
          </p:nvGrpSpPr>
          <p:grpSpPr bwMode="auto">
            <a:xfrm>
              <a:off x="7752184" y="332655"/>
              <a:ext cx="2465263" cy="698184"/>
              <a:chOff x="1976289" y="2674911"/>
              <a:chExt cx="2355850" cy="425450"/>
            </a:xfrm>
          </p:grpSpPr>
          <p:sp>
            <p:nvSpPr>
              <p:cNvPr id="46" name="AutoShape 4"/>
              <p:cNvSpPr>
                <a:spLocks noChangeArrowheads="1"/>
              </p:cNvSpPr>
              <p:nvPr/>
            </p:nvSpPr>
            <p:spPr bwMode="gray">
              <a:xfrm>
                <a:off x="1976289" y="2674911"/>
                <a:ext cx="2355850"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47" name="Text Box 5"/>
              <p:cNvSpPr txBox="1">
                <a:spLocks noChangeArrowheads="1"/>
              </p:cNvSpPr>
              <p:nvPr/>
            </p:nvSpPr>
            <p:spPr bwMode="white">
              <a:xfrm>
                <a:off x="2003277" y="2745015"/>
                <a:ext cx="2305050" cy="3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400" b="0" dirty="0">
                    <a:solidFill>
                      <a:srgbClr val="FFFFFF"/>
                    </a:solidFill>
                    <a:latin typeface="华文行楷" pitchFamily="2" charset="-122"/>
                    <a:ea typeface="华文行楷" pitchFamily="2" charset="-122"/>
                  </a:rPr>
                  <a:t>回归分析法</a:t>
                </a:r>
              </a:p>
            </p:txBody>
          </p:sp>
        </p:grpSp>
      </p:grpSp>
      <p:grpSp>
        <p:nvGrpSpPr>
          <p:cNvPr id="53" name="组合 52">
            <a:extLst>
              <a:ext uri="{FF2B5EF4-FFF2-40B4-BE49-F238E27FC236}">
                <a16:creationId xmlns:a16="http://schemas.microsoft.com/office/drawing/2014/main" id="{1253E72B-12DA-41B8-8FC8-A75E3FA2D7F9}"/>
              </a:ext>
            </a:extLst>
          </p:cNvPr>
          <p:cNvGrpSpPr/>
          <p:nvPr/>
        </p:nvGrpSpPr>
        <p:grpSpPr>
          <a:xfrm>
            <a:off x="191345" y="92845"/>
            <a:ext cx="3927825" cy="613803"/>
            <a:chOff x="1271464" y="2420888"/>
            <a:chExt cx="4495687" cy="613803"/>
          </a:xfrm>
        </p:grpSpPr>
        <p:sp>
          <p:nvSpPr>
            <p:cNvPr id="54" name="矩形 2">
              <a:extLst>
                <a:ext uri="{FF2B5EF4-FFF2-40B4-BE49-F238E27FC236}">
                  <a16:creationId xmlns:a16="http://schemas.microsoft.com/office/drawing/2014/main" id="{22AE61E7-C07A-4872-9AE1-744748CB3DDB}"/>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55" name="TextBox 19">
              <a:extLst>
                <a:ext uri="{FF2B5EF4-FFF2-40B4-BE49-F238E27FC236}">
                  <a16:creationId xmlns:a16="http://schemas.microsoft.com/office/drawing/2014/main" id="{0D079492-9EB6-446B-8F95-0E2F96B36958}"/>
                </a:ext>
              </a:extLst>
            </p:cNvPr>
            <p:cNvSpPr txBox="1"/>
            <p:nvPr/>
          </p:nvSpPr>
          <p:spPr>
            <a:xfrm>
              <a:off x="1426882" y="2449916"/>
              <a:ext cx="4340269"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步骤三 成本预测</a:t>
              </a:r>
            </a:p>
          </p:txBody>
        </p:sp>
      </p:grpSp>
    </p:spTree>
    <p:extLst>
      <p:ext uri="{BB962C8B-B14F-4D97-AF65-F5344CB8AC3E}">
        <p14:creationId xmlns:p14="http://schemas.microsoft.com/office/powerpoint/2010/main" val="1662106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500"/>
                            </p:stCondLst>
                            <p:childTnLst>
                              <p:par>
                                <p:cTn id="10" presetID="12" presetClass="entr" presetSubtype="4" fill="hold" nodeType="afterEffect">
                                  <p:stCondLst>
                                    <p:cond delay="500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500"/>
                                        <p:tgtEl>
                                          <p:spTgt spid="36"/>
                                        </p:tgtEl>
                                        <p:attrNameLst>
                                          <p:attrName>ppt_y</p:attrName>
                                        </p:attrNameLst>
                                      </p:cBhvr>
                                      <p:tavLst>
                                        <p:tav tm="0">
                                          <p:val>
                                            <p:strVal val="#ppt_y+#ppt_h*1.125000"/>
                                          </p:val>
                                        </p:tav>
                                        <p:tav tm="100000">
                                          <p:val>
                                            <p:strVal val="#ppt_y"/>
                                          </p:val>
                                        </p:tav>
                                      </p:tavLst>
                                    </p:anim>
                                    <p:animEffect transition="in" filter="wipe(up)">
                                      <p:cBhvr>
                                        <p:cTn id="13" dur="500"/>
                                        <p:tgtEl>
                                          <p:spTgt spid="36"/>
                                        </p:tgtEl>
                                      </p:cBhvr>
                                    </p:animEffect>
                                  </p:childTnLst>
                                </p:cTn>
                              </p:par>
                            </p:childTnLst>
                          </p:cTn>
                        </p:par>
                        <p:par>
                          <p:cTn id="14" fill="hold">
                            <p:stCondLst>
                              <p:cond delay="6000"/>
                            </p:stCondLst>
                            <p:childTnLst>
                              <p:par>
                                <p:cTn id="15" presetID="12" presetClass="entr" presetSubtype="4" fill="hold" nodeType="afterEffect">
                                  <p:stCondLst>
                                    <p:cond delay="500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p:tgtEl>
                                          <p:spTgt spid="43"/>
                                        </p:tgtEl>
                                        <p:attrNameLst>
                                          <p:attrName>ppt_y</p:attrName>
                                        </p:attrNameLst>
                                      </p:cBhvr>
                                      <p:tavLst>
                                        <p:tav tm="0">
                                          <p:val>
                                            <p:strVal val="#ppt_y+#ppt_h*1.125000"/>
                                          </p:val>
                                        </p:tav>
                                        <p:tav tm="100000">
                                          <p:val>
                                            <p:strVal val="#ppt_y"/>
                                          </p:val>
                                        </p:tav>
                                      </p:tavLst>
                                    </p:anim>
                                    <p:animEffect transition="in" filter="wipe(up)">
                                      <p:cBhvr>
                                        <p:cTn id="1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a:grpSpLocks/>
          </p:cNvGrpSpPr>
          <p:nvPr/>
        </p:nvGrpSpPr>
        <p:grpSpPr bwMode="auto">
          <a:xfrm>
            <a:off x="47328" y="764704"/>
            <a:ext cx="4331254" cy="822325"/>
            <a:chOff x="11113" y="950913"/>
            <a:chExt cx="5445943" cy="822325"/>
          </a:xfrm>
        </p:grpSpPr>
        <p:pic>
          <p:nvPicPr>
            <p:cNvPr id="32"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二、销售预测的方法</a:t>
              </a:r>
            </a:p>
          </p:txBody>
        </p:sp>
      </p:grpSp>
      <p:sp>
        <p:nvSpPr>
          <p:cNvPr id="34" name="TextBox 33"/>
          <p:cNvSpPr txBox="1"/>
          <p:nvPr/>
        </p:nvSpPr>
        <p:spPr>
          <a:xfrm>
            <a:off x="265159" y="1556792"/>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定量预测方法</a:t>
            </a:r>
            <a:endParaRPr lang="zh-CN" sz="2400" dirty="0">
              <a:latin typeface="Times New Roman" pitchFamily="18" charset="0"/>
              <a:cs typeface="Times New Roman" pitchFamily="18" charset="0"/>
            </a:endParaRPr>
          </a:p>
        </p:txBody>
      </p:sp>
      <p:grpSp>
        <p:nvGrpSpPr>
          <p:cNvPr id="2" name="组合 1"/>
          <p:cNvGrpSpPr/>
          <p:nvPr/>
        </p:nvGrpSpPr>
        <p:grpSpPr>
          <a:xfrm>
            <a:off x="1631504" y="2627708"/>
            <a:ext cx="3706183" cy="2978635"/>
            <a:chOff x="7214353" y="332655"/>
            <a:chExt cx="3706183" cy="3513390"/>
          </a:xfrm>
        </p:grpSpPr>
        <p:grpSp>
          <p:nvGrpSpPr>
            <p:cNvPr id="35" name="组合 31"/>
            <p:cNvGrpSpPr>
              <a:grpSpLocks/>
            </p:cNvGrpSpPr>
            <p:nvPr/>
          </p:nvGrpSpPr>
          <p:grpSpPr bwMode="auto">
            <a:xfrm>
              <a:off x="7214353" y="724656"/>
              <a:ext cx="3706183" cy="3121389"/>
              <a:chOff x="313618" y="3789039"/>
              <a:chExt cx="5255839" cy="2700063"/>
            </a:xfrm>
          </p:grpSpPr>
          <p:sp>
            <p:nvSpPr>
              <p:cNvPr id="36" name="AutoShape 2"/>
              <p:cNvSpPr>
                <a:spLocks noChangeArrowheads="1"/>
              </p:cNvSpPr>
              <p:nvPr/>
            </p:nvSpPr>
            <p:spPr bwMode="ltGray">
              <a:xfrm>
                <a:off x="313618" y="3789039"/>
                <a:ext cx="5255839" cy="2700063"/>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37" name="Rectangle 6"/>
              <p:cNvSpPr>
                <a:spLocks noChangeArrowheads="1"/>
              </p:cNvSpPr>
              <p:nvPr/>
            </p:nvSpPr>
            <p:spPr bwMode="black">
              <a:xfrm>
                <a:off x="361515" y="3996947"/>
                <a:ext cx="5030231" cy="2029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lvl="0" eaLnBrk="1" hangingPunct="1">
                  <a:lnSpc>
                    <a:spcPts val="3600"/>
                  </a:lnSpc>
                </a:pPr>
                <a:r>
                  <a:rPr lang="zh-CN" altLang="en-US" sz="2200" b="0" dirty="0">
                    <a:solidFill>
                      <a:srgbClr val="000000"/>
                    </a:solidFill>
                    <a:latin typeface="Arial" charset="0"/>
                    <a:ea typeface="楷体_GB2312" pitchFamily="49" charset="-122"/>
                  </a:rPr>
                  <a:t>　</a:t>
                </a:r>
                <a:r>
                  <a:rPr lang="zh-CN" altLang="en-US" sz="2200" dirty="0">
                    <a:solidFill>
                      <a:srgbClr val="000000"/>
                    </a:solidFill>
                    <a:latin typeface="Arial" charset="0"/>
                    <a:ea typeface="楷体_GB2312" pitchFamily="49" charset="-122"/>
                  </a:rPr>
                  <a:t>　</a:t>
                </a:r>
                <a:r>
                  <a:rPr lang="zh-CN" altLang="en-US" sz="2000" dirty="0">
                    <a:solidFill>
                      <a:srgbClr val="000000"/>
                    </a:solidFill>
                    <a:latin typeface="+mn-ea"/>
                    <a:ea typeface="+mn-ea"/>
                  </a:rPr>
                  <a:t>是对某产品在过去若干期间内的实际销售量</a:t>
                </a:r>
                <a:r>
                  <a:rPr lang="en-US" altLang="zh-CN" sz="2000" dirty="0">
                    <a:solidFill>
                      <a:srgbClr val="000000"/>
                    </a:solidFill>
                    <a:latin typeface="+mn-ea"/>
                    <a:ea typeface="+mn-ea"/>
                  </a:rPr>
                  <a:t>(</a:t>
                </a:r>
                <a:r>
                  <a:rPr lang="zh-CN" altLang="en-US" sz="2000" dirty="0">
                    <a:solidFill>
                      <a:srgbClr val="000000"/>
                    </a:solidFill>
                    <a:latin typeface="+mn-ea"/>
                    <a:ea typeface="+mn-ea"/>
                  </a:rPr>
                  <a:t>额</a:t>
                </a:r>
                <a:r>
                  <a:rPr lang="en-US" altLang="zh-CN" sz="2000" dirty="0">
                    <a:solidFill>
                      <a:srgbClr val="000000"/>
                    </a:solidFill>
                    <a:latin typeface="+mn-ea"/>
                    <a:ea typeface="+mn-ea"/>
                  </a:rPr>
                  <a:t>)</a:t>
                </a:r>
                <a:r>
                  <a:rPr lang="zh-CN" altLang="en-US" sz="2000" dirty="0">
                    <a:solidFill>
                      <a:srgbClr val="000000"/>
                    </a:solidFill>
                    <a:latin typeface="+mn-ea"/>
                    <a:ea typeface="+mn-ea"/>
                  </a:rPr>
                  <a:t>进行简单的平均计算，以其平均值作为该产品未来期间内销售预测值的一种预测方法。</a:t>
                </a:r>
                <a:endParaRPr lang="zh-CN" altLang="en-US" sz="3000" dirty="0">
                  <a:solidFill>
                    <a:srgbClr val="000000"/>
                  </a:solidFill>
                  <a:latin typeface="+mn-ea"/>
                  <a:ea typeface="+mn-ea"/>
                </a:endParaRPr>
              </a:p>
            </p:txBody>
          </p:sp>
        </p:grpSp>
        <p:grpSp>
          <p:nvGrpSpPr>
            <p:cNvPr id="38" name="组合 30"/>
            <p:cNvGrpSpPr>
              <a:grpSpLocks/>
            </p:cNvGrpSpPr>
            <p:nvPr/>
          </p:nvGrpSpPr>
          <p:grpSpPr bwMode="auto">
            <a:xfrm>
              <a:off x="7752184" y="332655"/>
              <a:ext cx="2465263" cy="698184"/>
              <a:chOff x="1976289" y="2674911"/>
              <a:chExt cx="2355850" cy="425450"/>
            </a:xfrm>
          </p:grpSpPr>
          <p:sp>
            <p:nvSpPr>
              <p:cNvPr id="39" name="AutoShape 4"/>
              <p:cNvSpPr>
                <a:spLocks noChangeArrowheads="1"/>
              </p:cNvSpPr>
              <p:nvPr/>
            </p:nvSpPr>
            <p:spPr bwMode="gray">
              <a:xfrm>
                <a:off x="1976289" y="2674911"/>
                <a:ext cx="2355850"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40" name="Text Box 5"/>
              <p:cNvSpPr txBox="1">
                <a:spLocks noChangeArrowheads="1"/>
              </p:cNvSpPr>
              <p:nvPr/>
            </p:nvSpPr>
            <p:spPr bwMode="white">
              <a:xfrm>
                <a:off x="2003277" y="2738523"/>
                <a:ext cx="2305050" cy="281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400" b="0" dirty="0">
                    <a:solidFill>
                      <a:srgbClr val="FFFFFF"/>
                    </a:solidFill>
                    <a:latin typeface="华文行楷" pitchFamily="2" charset="-122"/>
                    <a:ea typeface="华文行楷" pitchFamily="2" charset="-122"/>
                  </a:rPr>
                  <a:t>算术平均法</a:t>
                </a:r>
              </a:p>
            </p:txBody>
          </p:sp>
        </p:grpSp>
      </p:grpSp>
      <p:sp>
        <p:nvSpPr>
          <p:cNvPr id="56" name="六边形 55">
            <a:extLst>
              <a:ext uri="{FF2B5EF4-FFF2-40B4-BE49-F238E27FC236}">
                <a16:creationId xmlns:a16="http://schemas.microsoft.com/office/drawing/2014/main" id="{3C7A3241-E0BB-4A5D-9F6D-E5ED095C4E49}"/>
              </a:ext>
            </a:extLst>
          </p:cNvPr>
          <p:cNvSpPr/>
          <p:nvPr/>
        </p:nvSpPr>
        <p:spPr>
          <a:xfrm>
            <a:off x="9912424" y="1335806"/>
            <a:ext cx="1925440" cy="502445"/>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latin typeface="微软雅黑" panose="020B0503020204020204" pitchFamily="34" charset="-122"/>
                <a:ea typeface="微软雅黑" panose="020B0503020204020204" pitchFamily="34" charset="-122"/>
              </a:rPr>
              <a:t>算术平均法</a:t>
            </a:r>
          </a:p>
        </p:txBody>
      </p:sp>
      <p:grpSp>
        <p:nvGrpSpPr>
          <p:cNvPr id="60" name="组合 59"/>
          <p:cNvGrpSpPr/>
          <p:nvPr/>
        </p:nvGrpSpPr>
        <p:grpSpPr>
          <a:xfrm>
            <a:off x="6507046" y="3745157"/>
            <a:ext cx="4343307" cy="1076074"/>
            <a:chOff x="6036655" y="2185164"/>
            <a:chExt cx="4343307" cy="1076074"/>
          </a:xfrm>
        </p:grpSpPr>
        <p:grpSp>
          <p:nvGrpSpPr>
            <p:cNvPr id="61" name="组合 60"/>
            <p:cNvGrpSpPr/>
            <p:nvPr/>
          </p:nvGrpSpPr>
          <p:grpSpPr>
            <a:xfrm>
              <a:off x="6036655" y="2210935"/>
              <a:ext cx="4343307" cy="1034266"/>
              <a:chOff x="4304043" y="1286668"/>
              <a:chExt cx="3837944" cy="2757793"/>
            </a:xfrm>
            <a:effectLst>
              <a:outerShdw blurRad="381000" dist="254000" dir="8100000" algn="tr" rotWithShape="0">
                <a:prstClr val="black">
                  <a:alpha val="40000"/>
                </a:prstClr>
              </a:outerShdw>
            </a:effectLst>
          </p:grpSpPr>
          <p:sp>
            <p:nvSpPr>
              <p:cNvPr id="63" name="圆角矩形 6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64" name="圆角矩形 63"/>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mc:AlternateContent xmlns:mc="http://schemas.openxmlformats.org/markup-compatibility/2006" xmlns:a14="http://schemas.microsoft.com/office/drawing/2010/main">
          <mc:Choice Requires="a14">
            <p:sp>
              <p:nvSpPr>
                <p:cNvPr id="62" name="文本1"/>
                <p:cNvSpPr>
                  <a:spLocks noChangeArrowheads="1"/>
                </p:cNvSpPr>
                <p:nvPr/>
              </p:nvSpPr>
              <p:spPr bwMode="gray">
                <a:xfrm>
                  <a:off x="6215627" y="2185164"/>
                  <a:ext cx="4128531" cy="1076074"/>
                </a:xfrm>
                <a:prstGeom prst="roundRect">
                  <a:avLst>
                    <a:gd name="adj" fmla="val 11505"/>
                  </a:avLst>
                </a:prstGeom>
                <a:noFill/>
                <a:ln w="28575" cap="flat" cmpd="sng" algn="ctr">
                  <a:noFill/>
                  <a:prstDash val="solid"/>
                </a:ln>
                <a:effectLst/>
              </p:spPr>
              <p:txBody>
                <a:bodyPr lIns="91429" tIns="45715" rIns="91429" bIns="4571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895">
                    <a:lnSpc>
                      <a:spcPct val="120000"/>
                    </a:lnSpc>
                    <a:defRPr/>
                  </a:pPr>
                  <a14:m>
                    <m:oMath xmlns:m="http://schemas.openxmlformats.org/officeDocument/2006/math">
                      <m:acc>
                        <m:accPr>
                          <m:chr m:val="̅"/>
                          <m:ctrlPr>
                            <a:rPr lang="en-US" altLang="zh-CN" sz="2800" b="0" i="1" dirty="0" smtClean="0">
                              <a:latin typeface="Cambria Math" panose="02040503050406030204" pitchFamily="18" charset="0"/>
                              <a:ea typeface="微软雅黑" pitchFamily="34" charset="-122"/>
                            </a:rPr>
                          </m:ctrlPr>
                        </m:accPr>
                        <m:e>
                          <m:r>
                            <a:rPr lang="en-US" altLang="zh-CN" sz="2800" b="0" i="1" dirty="0" smtClean="0">
                              <a:latin typeface="Cambria Math"/>
                              <a:ea typeface="微软雅黑" pitchFamily="34" charset="-122"/>
                            </a:rPr>
                            <m:t>𝑥</m:t>
                          </m:r>
                        </m:e>
                      </m:acc>
                    </m:oMath>
                  </a14:m>
                  <a:r>
                    <a:rPr lang="en-US" altLang="zh-CN" sz="2800" b="0" dirty="0">
                      <a:latin typeface="微软雅黑" pitchFamily="34" charset="-122"/>
                      <a:ea typeface="微软雅黑" pitchFamily="34" charset="-122"/>
                    </a:rPr>
                    <a:t>=</a:t>
                  </a:r>
                  <a14:m>
                    <m:oMath xmlns:m="http://schemas.openxmlformats.org/officeDocument/2006/math">
                      <m:f>
                        <m:fPr>
                          <m:ctrlPr>
                            <a:rPr lang="en-US" altLang="zh-CN" sz="2800" b="0" i="1" smtClean="0">
                              <a:latin typeface="Cambria Math" panose="02040503050406030204" pitchFamily="18" charset="0"/>
                              <a:ea typeface="微软雅黑" pitchFamily="34" charset="-122"/>
                            </a:rPr>
                          </m:ctrlPr>
                        </m:fPr>
                        <m:num>
                          <m:nary>
                            <m:naryPr>
                              <m:chr m:val="∑"/>
                              <m:subHide m:val="on"/>
                              <m:supHide m:val="on"/>
                              <m:ctrlPr>
                                <a:rPr lang="en-US" altLang="zh-CN" sz="2800" b="0" i="1" smtClean="0">
                                  <a:latin typeface="Cambria Math" panose="02040503050406030204" pitchFamily="18" charset="0"/>
                                  <a:ea typeface="微软雅黑" pitchFamily="34" charset="-122"/>
                                </a:rPr>
                              </m:ctrlPr>
                            </m:naryPr>
                            <m:sub/>
                            <m:sup/>
                            <m:e>
                              <m:r>
                                <a:rPr lang="en-US" altLang="zh-CN" sz="2800" b="0" i="1" smtClean="0">
                                  <a:latin typeface="Cambria Math"/>
                                  <a:ea typeface="微软雅黑" pitchFamily="34" charset="-122"/>
                                </a:rPr>
                                <m:t>𝑥</m:t>
                              </m:r>
                            </m:e>
                          </m:nary>
                        </m:num>
                        <m:den>
                          <m:r>
                            <a:rPr lang="en-US" altLang="zh-CN" sz="2800" b="0" i="1" smtClean="0">
                              <a:latin typeface="Cambria Math"/>
                              <a:ea typeface="微软雅黑" pitchFamily="34" charset="-122"/>
                            </a:rPr>
                            <m:t>𝑛</m:t>
                          </m:r>
                        </m:den>
                      </m:f>
                    </m:oMath>
                  </a14:m>
                  <a:endParaRPr lang="zh-CN" altLang="zh-CN" sz="2800" b="0" dirty="0">
                    <a:latin typeface="微软雅黑" pitchFamily="34" charset="-122"/>
                    <a:ea typeface="微软雅黑" pitchFamily="34" charset="-122"/>
                  </a:endParaRPr>
                </a:p>
              </p:txBody>
            </p:sp>
          </mc:Choice>
          <mc:Fallback xmlns="">
            <p:sp>
              <p:nvSpPr>
                <p:cNvPr id="62" name="文本1"/>
                <p:cNvSpPr>
                  <a:spLocks noRot="1" noChangeAspect="1" noMove="1" noResize="1" noEditPoints="1" noAdjustHandles="1" noChangeArrowheads="1" noChangeShapeType="1" noTextEdit="1"/>
                </p:cNvSpPr>
                <p:nvPr/>
              </p:nvSpPr>
              <p:spPr bwMode="gray">
                <a:xfrm>
                  <a:off x="6215627" y="2185164"/>
                  <a:ext cx="4128531" cy="1076074"/>
                </a:xfrm>
                <a:prstGeom prst="roundRect">
                  <a:avLst>
                    <a:gd name="adj" fmla="val 11505"/>
                  </a:avLst>
                </a:prstGeom>
                <a:blipFill rotWithShape="1">
                  <a:blip r:embed="rId3"/>
                  <a:stretch>
                    <a:fillRect/>
                  </a:stretch>
                </a:blipFill>
                <a:ln w="28575" cap="flat" cmpd="sng" algn="ctr">
                  <a:noFill/>
                  <a:prstDash val="solid"/>
                </a:ln>
                <a:effectLst/>
                <a:extLst/>
              </p:spPr>
              <p:txBody>
                <a:bodyPr/>
                <a:lstStyle/>
                <a:p>
                  <a:r>
                    <a:rPr lang="zh-CN" altLang="en-US">
                      <a:noFill/>
                    </a:rPr>
                    <a:t> </a:t>
                  </a:r>
                </a:p>
              </p:txBody>
            </p:sp>
          </mc:Fallback>
        </mc:AlternateContent>
      </p:grpSp>
      <p:grpSp>
        <p:nvGrpSpPr>
          <p:cNvPr id="22" name="组合 21">
            <a:extLst>
              <a:ext uri="{FF2B5EF4-FFF2-40B4-BE49-F238E27FC236}">
                <a16:creationId xmlns:a16="http://schemas.microsoft.com/office/drawing/2014/main" id="{12E0C1AD-D513-42CD-A22F-C591A15C3E93}"/>
              </a:ext>
            </a:extLst>
          </p:cNvPr>
          <p:cNvGrpSpPr/>
          <p:nvPr/>
        </p:nvGrpSpPr>
        <p:grpSpPr>
          <a:xfrm>
            <a:off x="191345" y="92845"/>
            <a:ext cx="4059473" cy="613803"/>
            <a:chOff x="1271464" y="2420888"/>
            <a:chExt cx="4392488" cy="613803"/>
          </a:xfrm>
        </p:grpSpPr>
        <p:sp>
          <p:nvSpPr>
            <p:cNvPr id="23" name="矩形 2">
              <a:extLst>
                <a:ext uri="{FF2B5EF4-FFF2-40B4-BE49-F238E27FC236}">
                  <a16:creationId xmlns:a16="http://schemas.microsoft.com/office/drawing/2014/main" id="{FA89E36D-C653-4ADD-BE92-2F4CE4168CD0}"/>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4" name="TextBox 10">
              <a:extLst>
                <a:ext uri="{FF2B5EF4-FFF2-40B4-BE49-F238E27FC236}">
                  <a16:creationId xmlns:a16="http://schemas.microsoft.com/office/drawing/2014/main" id="{F1B6FDB1-CEE1-492E-8D2F-EEE870BFEB61}"/>
                </a:ext>
              </a:extLst>
            </p:cNvPr>
            <p:cNvSpPr txBox="1"/>
            <p:nvPr/>
          </p:nvSpPr>
          <p:spPr>
            <a:xfrm>
              <a:off x="1426882" y="2449916"/>
              <a:ext cx="4237070"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销售预测</a:t>
              </a:r>
            </a:p>
          </p:txBody>
        </p:sp>
      </p:grpSp>
    </p:spTree>
    <p:extLst>
      <p:ext uri="{BB962C8B-B14F-4D97-AF65-F5344CB8AC3E}">
        <p14:creationId xmlns:p14="http://schemas.microsoft.com/office/powerpoint/2010/main" val="1778462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additive="base">
                                        <p:cTn id="13" dur="500" fill="hold"/>
                                        <p:tgtEl>
                                          <p:spTgt spid="56"/>
                                        </p:tgtEl>
                                        <p:attrNameLst>
                                          <p:attrName>ppt_x</p:attrName>
                                        </p:attrNameLst>
                                      </p:cBhvr>
                                      <p:tavLst>
                                        <p:tav tm="0">
                                          <p:val>
                                            <p:strVal val="1+#ppt_w/2"/>
                                          </p:val>
                                        </p:tav>
                                        <p:tav tm="100000">
                                          <p:val>
                                            <p:strVal val="#ppt_x"/>
                                          </p:val>
                                        </p:tav>
                                      </p:tavLst>
                                    </p:anim>
                                    <p:anim calcmode="lin" valueType="num">
                                      <p:cBhvr additive="base">
                                        <p:cTn id="14"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30"/>
          <p:cNvGrpSpPr>
            <a:grpSpLocks/>
          </p:cNvGrpSpPr>
          <p:nvPr/>
        </p:nvGrpSpPr>
        <p:grpSpPr bwMode="auto">
          <a:xfrm>
            <a:off x="2855640" y="4737245"/>
            <a:ext cx="2572733" cy="847817"/>
            <a:chOff x="838199" y="4221088"/>
            <a:chExt cx="2929317" cy="538701"/>
          </a:xfrm>
        </p:grpSpPr>
        <p:sp>
          <p:nvSpPr>
            <p:cNvPr id="21518" name="AutoShape 4"/>
            <p:cNvSpPr>
              <a:spLocks noChangeArrowheads="1"/>
            </p:cNvSpPr>
            <p:nvPr/>
          </p:nvSpPr>
          <p:spPr bwMode="gray">
            <a:xfrm>
              <a:off x="838199" y="4221088"/>
              <a:ext cx="2929317" cy="538701"/>
            </a:xfrm>
            <a:prstGeom prst="roundRect">
              <a:avLst>
                <a:gd name="adj" fmla="val 16667"/>
              </a:avLst>
            </a:prstGeom>
            <a:gradFill rotWithShape="1">
              <a:gsLst>
                <a:gs pos="0">
                  <a:srgbClr val="0099CC"/>
                </a:gs>
                <a:gs pos="100000">
                  <a:srgbClr val="99CC00"/>
                </a:gs>
              </a:gsLst>
              <a:lin ang="0" scaled="1"/>
            </a:gra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nchorCtr="0"/>
            <a:lstStyle/>
            <a:p>
              <a:pPr eaLnBrk="1" hangingPunct="1"/>
              <a:endParaRPr lang="zh-CN" altLang="en-US" sz="3000" b="0">
                <a:solidFill>
                  <a:srgbClr val="000000"/>
                </a:solidFill>
                <a:latin typeface="+mn-ea"/>
                <a:ea typeface="+mn-ea"/>
              </a:endParaRPr>
            </a:p>
          </p:txBody>
        </p:sp>
        <p:pic>
          <p:nvPicPr>
            <p:cNvPr id="21519" name="Picture 5" descr="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1064" y="4246488"/>
              <a:ext cx="2847800" cy="26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0" name="Rectangle 6"/>
            <p:cNvSpPr>
              <a:spLocks noChangeArrowheads="1"/>
            </p:cNvSpPr>
            <p:nvPr/>
          </p:nvSpPr>
          <p:spPr bwMode="white">
            <a:xfrm>
              <a:off x="1171575" y="4358377"/>
              <a:ext cx="2335038" cy="273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p>
              <a:pPr algn="ctr" eaLnBrk="1" hangingPunct="1"/>
              <a:r>
                <a:rPr lang="zh-CN" altLang="en-US" sz="2200" dirty="0">
                  <a:solidFill>
                    <a:srgbClr val="010101"/>
                  </a:solidFill>
                  <a:latin typeface="+mn-ea"/>
                  <a:ea typeface="+mn-ea"/>
                </a:rPr>
                <a:t>技术测定法</a:t>
              </a:r>
            </a:p>
          </p:txBody>
        </p:sp>
      </p:grpSp>
      <p:grpSp>
        <p:nvGrpSpPr>
          <p:cNvPr id="6" name="组合 31"/>
          <p:cNvGrpSpPr>
            <a:grpSpLocks/>
          </p:cNvGrpSpPr>
          <p:nvPr/>
        </p:nvGrpSpPr>
        <p:grpSpPr bwMode="auto">
          <a:xfrm>
            <a:off x="6245626" y="4725144"/>
            <a:ext cx="2586678" cy="847819"/>
            <a:chOff x="814884" y="5445224"/>
            <a:chExt cx="2945094" cy="538701"/>
          </a:xfrm>
        </p:grpSpPr>
        <p:sp>
          <p:nvSpPr>
            <p:cNvPr id="21515" name="AutoShape 2"/>
            <p:cNvSpPr>
              <a:spLocks noChangeArrowheads="1"/>
            </p:cNvSpPr>
            <p:nvPr/>
          </p:nvSpPr>
          <p:spPr bwMode="gray">
            <a:xfrm>
              <a:off x="814884" y="5445224"/>
              <a:ext cx="2945094" cy="538701"/>
            </a:xfrm>
            <a:prstGeom prst="roundRect">
              <a:avLst>
                <a:gd name="adj" fmla="val 16667"/>
              </a:avLst>
            </a:prstGeom>
            <a:gradFill rotWithShape="1">
              <a:gsLst>
                <a:gs pos="0">
                  <a:srgbClr val="7C4FCD"/>
                </a:gs>
                <a:gs pos="100000">
                  <a:srgbClr val="6699FF"/>
                </a:gs>
              </a:gsLst>
              <a:lin ang="0" scaled="1"/>
            </a:gra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nchorCtr="0"/>
            <a:lstStyle/>
            <a:p>
              <a:pPr eaLnBrk="1" hangingPunct="1"/>
              <a:endParaRPr lang="zh-CN" altLang="en-US" sz="3000" b="0">
                <a:solidFill>
                  <a:srgbClr val="000000"/>
                </a:solidFill>
                <a:latin typeface="+mn-ea"/>
                <a:ea typeface="+mn-ea"/>
              </a:endParaRPr>
            </a:p>
          </p:txBody>
        </p:sp>
        <p:pic>
          <p:nvPicPr>
            <p:cNvPr id="21516" name="Picture 3" descr="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798" y="5467449"/>
              <a:ext cx="2847800" cy="26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7" name="Rectangle 7"/>
            <p:cNvSpPr>
              <a:spLocks noChangeArrowheads="1"/>
            </p:cNvSpPr>
            <p:nvPr/>
          </p:nvSpPr>
          <p:spPr bwMode="white">
            <a:xfrm>
              <a:off x="1208584" y="5579338"/>
              <a:ext cx="2335038" cy="273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p>
              <a:pPr algn="ctr" eaLnBrk="1" hangingPunct="1"/>
              <a:r>
                <a:rPr lang="zh-CN" altLang="en-US" sz="2200" dirty="0">
                  <a:solidFill>
                    <a:srgbClr val="010101"/>
                  </a:solidFill>
                  <a:latin typeface="+mn-ea"/>
                  <a:ea typeface="+mn-ea"/>
                </a:rPr>
                <a:t>产值成本法</a:t>
              </a:r>
            </a:p>
          </p:txBody>
        </p:sp>
      </p:grpSp>
      <p:grpSp>
        <p:nvGrpSpPr>
          <p:cNvPr id="23" name="组合 22"/>
          <p:cNvGrpSpPr>
            <a:grpSpLocks/>
          </p:cNvGrpSpPr>
          <p:nvPr/>
        </p:nvGrpSpPr>
        <p:grpSpPr bwMode="auto">
          <a:xfrm>
            <a:off x="47328" y="764704"/>
            <a:ext cx="4331254" cy="822325"/>
            <a:chOff x="11113" y="950913"/>
            <a:chExt cx="5445943" cy="822325"/>
          </a:xfrm>
        </p:grpSpPr>
        <p:pic>
          <p:nvPicPr>
            <p:cNvPr id="25"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二、成本预测的方法</a:t>
              </a:r>
            </a:p>
          </p:txBody>
        </p:sp>
      </p:grpSp>
      <p:sp>
        <p:nvSpPr>
          <p:cNvPr id="27" name="TextBox 26"/>
          <p:cNvSpPr txBox="1"/>
          <p:nvPr/>
        </p:nvSpPr>
        <p:spPr>
          <a:xfrm>
            <a:off x="316857" y="1628800"/>
            <a:ext cx="3618903"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3.</a:t>
            </a:r>
            <a:r>
              <a:rPr lang="zh-CN" altLang="en-US" sz="2400" dirty="0">
                <a:latin typeface="Times New Roman" pitchFamily="18" charset="0"/>
                <a:cs typeface="Times New Roman" pitchFamily="18" charset="0"/>
              </a:rPr>
              <a:t>新产品成本预测法</a:t>
            </a:r>
            <a:endParaRPr lang="zh-CN" sz="2400" dirty="0">
              <a:latin typeface="Times New Roman" pitchFamily="18" charset="0"/>
              <a:cs typeface="Times New Roman" pitchFamily="18" charset="0"/>
            </a:endParaRPr>
          </a:p>
        </p:txBody>
      </p:sp>
      <p:grpSp>
        <p:nvGrpSpPr>
          <p:cNvPr id="21" name="组合 31"/>
          <p:cNvGrpSpPr>
            <a:grpSpLocks/>
          </p:cNvGrpSpPr>
          <p:nvPr/>
        </p:nvGrpSpPr>
        <p:grpSpPr bwMode="auto">
          <a:xfrm>
            <a:off x="924847" y="2499084"/>
            <a:ext cx="9937103" cy="1720208"/>
            <a:chOff x="267519" y="3458907"/>
            <a:chExt cx="5310799" cy="2990095"/>
          </a:xfrm>
        </p:grpSpPr>
        <p:sp>
          <p:nvSpPr>
            <p:cNvPr id="28" name="AutoShape 2"/>
            <p:cNvSpPr>
              <a:spLocks noChangeArrowheads="1"/>
            </p:cNvSpPr>
            <p:nvPr/>
          </p:nvSpPr>
          <p:spPr bwMode="ltGray">
            <a:xfrm>
              <a:off x="267519" y="3458907"/>
              <a:ext cx="5310799" cy="2990095"/>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29" name="Rectangle 6"/>
            <p:cNvSpPr>
              <a:spLocks noChangeArrowheads="1"/>
            </p:cNvSpPr>
            <p:nvPr/>
          </p:nvSpPr>
          <p:spPr bwMode="black">
            <a:xfrm>
              <a:off x="267520" y="4028403"/>
              <a:ext cx="5256584" cy="1811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1" hangingPunct="1">
                <a:lnSpc>
                  <a:spcPts val="4000"/>
                </a:lnSpc>
              </a:pPr>
              <a:r>
                <a:rPr lang="zh-CN" altLang="en-US" sz="2200" b="0" dirty="0">
                  <a:solidFill>
                    <a:srgbClr val="000000"/>
                  </a:solidFill>
                  <a:latin typeface="Arial" charset="0"/>
                  <a:ea typeface="楷体_GB2312" pitchFamily="49" charset="-122"/>
                </a:rPr>
                <a:t>　</a:t>
              </a:r>
              <a:r>
                <a:rPr lang="zh-CN" altLang="en-US" sz="2200" dirty="0">
                  <a:solidFill>
                    <a:srgbClr val="000000"/>
                  </a:solidFill>
                  <a:latin typeface="Arial" charset="0"/>
                  <a:ea typeface="楷体_GB2312" pitchFamily="49" charset="-122"/>
                </a:rPr>
                <a:t>　</a:t>
              </a:r>
              <a:r>
                <a:rPr lang="zh-CN" altLang="en-US" sz="2400" dirty="0">
                  <a:solidFill>
                    <a:srgbClr val="000000"/>
                  </a:solidFill>
                  <a:latin typeface="黑体" pitchFamily="2" charset="-122"/>
                  <a:ea typeface="黑体" pitchFamily="2" charset="-122"/>
                </a:rPr>
                <a:t>也称不可比产品成本预测法。它适用于企业以往年度没有正式生产过的、其成本水平无法与过去进行比较的新产品成本预测。</a:t>
              </a:r>
            </a:p>
          </p:txBody>
        </p:sp>
      </p:grpSp>
      <p:grpSp>
        <p:nvGrpSpPr>
          <p:cNvPr id="20" name="组合 19">
            <a:extLst>
              <a:ext uri="{FF2B5EF4-FFF2-40B4-BE49-F238E27FC236}">
                <a16:creationId xmlns:a16="http://schemas.microsoft.com/office/drawing/2014/main" id="{E430D15F-8AC1-4866-92F6-B91B89C9F17C}"/>
              </a:ext>
            </a:extLst>
          </p:cNvPr>
          <p:cNvGrpSpPr/>
          <p:nvPr/>
        </p:nvGrpSpPr>
        <p:grpSpPr>
          <a:xfrm>
            <a:off x="191345" y="92845"/>
            <a:ext cx="3927825" cy="613803"/>
            <a:chOff x="1271464" y="2420888"/>
            <a:chExt cx="4495687" cy="613803"/>
          </a:xfrm>
        </p:grpSpPr>
        <p:sp>
          <p:nvSpPr>
            <p:cNvPr id="22" name="矩形 2">
              <a:extLst>
                <a:ext uri="{FF2B5EF4-FFF2-40B4-BE49-F238E27FC236}">
                  <a16:creationId xmlns:a16="http://schemas.microsoft.com/office/drawing/2014/main" id="{FFCAFB31-89F2-446B-A981-C7FE0CE69DF9}"/>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32" name="TextBox 19">
              <a:extLst>
                <a:ext uri="{FF2B5EF4-FFF2-40B4-BE49-F238E27FC236}">
                  <a16:creationId xmlns:a16="http://schemas.microsoft.com/office/drawing/2014/main" id="{566AD6E8-7296-42DA-BAA9-41288766DDB6}"/>
                </a:ext>
              </a:extLst>
            </p:cNvPr>
            <p:cNvSpPr txBox="1"/>
            <p:nvPr/>
          </p:nvSpPr>
          <p:spPr>
            <a:xfrm>
              <a:off x="1426882" y="2449916"/>
              <a:ext cx="4340269"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 步骤三 成本预测</a:t>
              </a:r>
            </a:p>
          </p:txBody>
        </p:sp>
      </p:grpSp>
    </p:spTree>
    <p:extLst>
      <p:ext uri="{BB962C8B-B14F-4D97-AF65-F5344CB8AC3E}">
        <p14:creationId xmlns:p14="http://schemas.microsoft.com/office/powerpoint/2010/main" val="6527163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91345" y="92845"/>
            <a:ext cx="4015430" cy="613803"/>
            <a:chOff x="1271464" y="2420888"/>
            <a:chExt cx="439248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步骤四   资金预测</a:t>
              </a:r>
            </a:p>
          </p:txBody>
        </p:sp>
      </p:grpSp>
      <p:grpSp>
        <p:nvGrpSpPr>
          <p:cNvPr id="11" name="组合 10"/>
          <p:cNvGrpSpPr>
            <a:grpSpLocks/>
          </p:cNvGrpSpPr>
          <p:nvPr/>
        </p:nvGrpSpPr>
        <p:grpSpPr bwMode="auto">
          <a:xfrm>
            <a:off x="47328" y="764704"/>
            <a:ext cx="4331254" cy="822325"/>
            <a:chOff x="11113" y="950913"/>
            <a:chExt cx="5445943" cy="822325"/>
          </a:xfrm>
        </p:grpSpPr>
        <p:pic>
          <p:nvPicPr>
            <p:cNvPr id="12"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一、资金预测的意义</a:t>
              </a:r>
            </a:p>
          </p:txBody>
        </p:sp>
      </p:grpSp>
      <p:grpSp>
        <p:nvGrpSpPr>
          <p:cNvPr id="14" name="组合 13"/>
          <p:cNvGrpSpPr/>
          <p:nvPr/>
        </p:nvGrpSpPr>
        <p:grpSpPr>
          <a:xfrm>
            <a:off x="1055440" y="1964447"/>
            <a:ext cx="9937103" cy="2472665"/>
            <a:chOff x="1055440" y="1628800"/>
            <a:chExt cx="9937103" cy="3456383"/>
          </a:xfrm>
        </p:grpSpPr>
        <p:grpSp>
          <p:nvGrpSpPr>
            <p:cNvPr id="15" name="组合 31"/>
            <p:cNvGrpSpPr>
              <a:grpSpLocks/>
            </p:cNvGrpSpPr>
            <p:nvPr/>
          </p:nvGrpSpPr>
          <p:grpSpPr bwMode="auto">
            <a:xfrm>
              <a:off x="1055440" y="2163690"/>
              <a:ext cx="9937103" cy="2921493"/>
              <a:chOff x="267520" y="3789038"/>
              <a:chExt cx="5310799" cy="3630179"/>
            </a:xfrm>
          </p:grpSpPr>
          <p:sp>
            <p:nvSpPr>
              <p:cNvPr id="19" name="AutoShape 2"/>
              <p:cNvSpPr>
                <a:spLocks noChangeArrowheads="1"/>
              </p:cNvSpPr>
              <p:nvPr/>
            </p:nvSpPr>
            <p:spPr bwMode="ltGray">
              <a:xfrm>
                <a:off x="267520" y="3789038"/>
                <a:ext cx="5310799" cy="3630179"/>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20" name="Rectangle 6"/>
              <p:cNvSpPr>
                <a:spLocks noChangeArrowheads="1"/>
              </p:cNvSpPr>
              <p:nvPr/>
            </p:nvSpPr>
            <p:spPr bwMode="black">
              <a:xfrm>
                <a:off x="267520" y="4653906"/>
                <a:ext cx="5256584" cy="1389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lvl="0" eaLnBrk="1" hangingPunct="1">
                  <a:lnSpc>
                    <a:spcPts val="4000"/>
                  </a:lnSpc>
                </a:pPr>
                <a:r>
                  <a:rPr lang="zh-CN" altLang="en-US" sz="2200" dirty="0">
                    <a:solidFill>
                      <a:srgbClr val="000000"/>
                    </a:solidFill>
                    <a:latin typeface="+mn-ea"/>
                    <a:ea typeface="+mn-ea"/>
                  </a:rPr>
                  <a:t>       资金预测的主要内容是资金需要量预测，通过预测保证资金供应，合理组织资金运用，提高资金利用效果 。</a:t>
                </a:r>
                <a:r>
                  <a:rPr lang="en-US" altLang="zh-CN" sz="2400" dirty="0">
                    <a:solidFill>
                      <a:srgbClr val="000000"/>
                    </a:solidFill>
                    <a:latin typeface="+mn-ea"/>
                    <a:ea typeface="+mn-ea"/>
                  </a:rPr>
                  <a:t> </a:t>
                </a:r>
                <a:endParaRPr lang="zh-CN" altLang="en-US" sz="2400" dirty="0">
                  <a:solidFill>
                    <a:srgbClr val="000000"/>
                  </a:solidFill>
                  <a:latin typeface="+mn-ea"/>
                  <a:ea typeface="+mn-ea"/>
                </a:endParaRPr>
              </a:p>
            </p:txBody>
          </p:sp>
        </p:grpSp>
        <p:grpSp>
          <p:nvGrpSpPr>
            <p:cNvPr id="16" name="组合 30"/>
            <p:cNvGrpSpPr>
              <a:grpSpLocks/>
            </p:cNvGrpSpPr>
            <p:nvPr/>
          </p:nvGrpSpPr>
          <p:grpSpPr bwMode="auto">
            <a:xfrm>
              <a:off x="4319085" y="1628800"/>
              <a:ext cx="2899508" cy="819733"/>
              <a:chOff x="1976289" y="2622054"/>
              <a:chExt cx="2355850" cy="425450"/>
            </a:xfrm>
          </p:grpSpPr>
          <p:sp>
            <p:nvSpPr>
              <p:cNvPr id="17" name="AutoShape 4"/>
              <p:cNvSpPr>
                <a:spLocks noChangeArrowheads="1"/>
              </p:cNvSpPr>
              <p:nvPr/>
            </p:nvSpPr>
            <p:spPr bwMode="gray">
              <a:xfrm>
                <a:off x="1976289" y="2622054"/>
                <a:ext cx="2355850"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18" name="Text Box 5"/>
              <p:cNvSpPr txBox="1">
                <a:spLocks noChangeArrowheads="1"/>
              </p:cNvSpPr>
              <p:nvPr/>
            </p:nvSpPr>
            <p:spPr bwMode="white">
              <a:xfrm>
                <a:off x="2003277" y="2728837"/>
                <a:ext cx="2305050" cy="27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800" b="0" dirty="0">
                    <a:solidFill>
                      <a:srgbClr val="FFFFFF"/>
                    </a:solidFill>
                    <a:latin typeface="华文行楷" pitchFamily="2" charset="-122"/>
                    <a:ea typeface="华文行楷" pitchFamily="2" charset="-122"/>
                  </a:rPr>
                  <a:t>资金预测的意义</a:t>
                </a:r>
              </a:p>
            </p:txBody>
          </p:sp>
        </p:grpSp>
      </p:grpSp>
    </p:spTree>
    <p:extLst>
      <p:ext uri="{BB962C8B-B14F-4D97-AF65-F5344CB8AC3E}">
        <p14:creationId xmlns:p14="http://schemas.microsoft.com/office/powerpoint/2010/main" val="19070678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3" name="TextBox 24"/>
          <p:cNvSpPr txBox="1">
            <a:spLocks noChangeArrowheads="1"/>
          </p:cNvSpPr>
          <p:nvPr/>
        </p:nvSpPr>
        <p:spPr bwMode="auto">
          <a:xfrm>
            <a:off x="308997" y="2727932"/>
            <a:ext cx="5140568"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lnSpc>
                <a:spcPct val="150000"/>
              </a:lnSpc>
            </a:pPr>
            <a:r>
              <a:rPr lang="zh-CN" altLang="en-US" sz="2200" b="0" dirty="0">
                <a:solidFill>
                  <a:srgbClr val="FFFFFF"/>
                </a:solidFill>
              </a:rPr>
              <a:t>　　</a:t>
            </a:r>
            <a:r>
              <a:rPr lang="zh-CN" altLang="en-US" sz="2200" dirty="0">
                <a:solidFill>
                  <a:srgbClr val="FFFFFF"/>
                </a:solidFill>
              </a:rPr>
              <a:t>导致资金需要量发生变动的最直接、最重要的因素就是产品销售收入的变动。基于此，最常用的资金需要量预测方法就是销售百分比法。 </a:t>
            </a:r>
          </a:p>
        </p:txBody>
      </p:sp>
      <p:grpSp>
        <p:nvGrpSpPr>
          <p:cNvPr id="11" name="组合 10"/>
          <p:cNvGrpSpPr>
            <a:grpSpLocks/>
          </p:cNvGrpSpPr>
          <p:nvPr/>
        </p:nvGrpSpPr>
        <p:grpSpPr bwMode="auto">
          <a:xfrm>
            <a:off x="47328" y="764704"/>
            <a:ext cx="4608512" cy="822325"/>
            <a:chOff x="11113" y="950913"/>
            <a:chExt cx="5445943" cy="822325"/>
          </a:xfrm>
        </p:grpSpPr>
        <p:pic>
          <p:nvPicPr>
            <p:cNvPr id="12"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二、资金预测的方法步骤</a:t>
              </a:r>
            </a:p>
          </p:txBody>
        </p:sp>
      </p:grpSp>
      <p:grpSp>
        <p:nvGrpSpPr>
          <p:cNvPr id="14" name="组合 10"/>
          <p:cNvGrpSpPr/>
          <p:nvPr/>
        </p:nvGrpSpPr>
        <p:grpSpPr>
          <a:xfrm>
            <a:off x="982606" y="1982762"/>
            <a:ext cx="10153128" cy="1490339"/>
            <a:chOff x="200473" y="1674852"/>
            <a:chExt cx="9347777" cy="4889608"/>
          </a:xfrm>
          <a:effectLst>
            <a:glow rad="139700">
              <a:schemeClr val="accent1">
                <a:satMod val="175000"/>
                <a:alpha val="40000"/>
              </a:schemeClr>
            </a:glow>
          </a:effectLst>
        </p:grpSpPr>
        <p:sp>
          <p:nvSpPr>
            <p:cNvPr id="15" name="Rectangle 23"/>
            <p:cNvSpPr>
              <a:spLocks noChangeArrowheads="1"/>
            </p:cNvSpPr>
            <p:nvPr/>
          </p:nvSpPr>
          <p:spPr bwMode="gray">
            <a:xfrm>
              <a:off x="200473" y="1674852"/>
              <a:ext cx="9347777" cy="4889608"/>
            </a:xfrm>
            <a:prstGeom prst="rect">
              <a:avLst/>
            </a:prstGeom>
            <a:solidFill>
              <a:schemeClr val="bg1"/>
            </a:solidFill>
            <a:ln w="38100" algn="ctr">
              <a:solidFill>
                <a:srgbClr val="0066FF"/>
              </a:solidFill>
              <a:miter lim="800000"/>
              <a:headEnd/>
              <a:tailEnd/>
            </a:ln>
            <a:effectLst/>
          </p:spPr>
          <p:txBody>
            <a:bodyPr wrap="none" anchor="ctr"/>
            <a:lstStyle/>
            <a:p>
              <a:pPr algn="ctr" eaLnBrk="1" hangingPunct="1">
                <a:defRPr/>
              </a:pPr>
              <a:endParaRPr lang="zh-CN" altLang="zh-CN" sz="3000" b="0">
                <a:solidFill>
                  <a:srgbClr val="000000"/>
                </a:solidFill>
                <a:ea typeface="楷体_GB2312" pitchFamily="49" charset="-122"/>
              </a:endParaRPr>
            </a:p>
          </p:txBody>
        </p:sp>
        <p:sp>
          <p:nvSpPr>
            <p:cNvPr id="16" name="TextBox 15"/>
            <p:cNvSpPr txBox="1"/>
            <p:nvPr/>
          </p:nvSpPr>
          <p:spPr>
            <a:xfrm>
              <a:off x="344487" y="2637598"/>
              <a:ext cx="9001002" cy="2964119"/>
            </a:xfrm>
            <a:prstGeom prst="rect">
              <a:avLst/>
            </a:prstGeom>
            <a:noFill/>
          </p:spPr>
          <p:txBody>
            <a:bodyPr anchor="ctr">
              <a:spAutoFit/>
            </a:bodyPr>
            <a:lstStyle/>
            <a:p>
              <a:pPr eaLnBrk="1" hangingPunct="1">
                <a:lnSpc>
                  <a:spcPts val="4200"/>
                </a:lnSpc>
                <a:defRPr/>
              </a:pPr>
              <a:r>
                <a:rPr lang="zh-CN" altLang="en-US" sz="2200" b="0" dirty="0">
                  <a:solidFill>
                    <a:srgbClr val="000000"/>
                  </a:solidFill>
                  <a:latin typeface="Arial" charset="0"/>
                  <a:ea typeface="楷体_GB2312" pitchFamily="49" charset="-122"/>
                </a:rPr>
                <a:t>　　</a:t>
              </a:r>
              <a:r>
                <a:rPr lang="zh-CN" altLang="en-US" sz="2400" dirty="0">
                  <a:solidFill>
                    <a:srgbClr val="000000"/>
                  </a:solidFill>
                  <a:latin typeface="+mn-ea"/>
                  <a:ea typeface="+mn-ea"/>
                </a:rPr>
                <a:t>导致资金需要量发生变动的最直接、最重要的因素就是产品销售收入的变动。基于此，最常用的资金需要量预测方法就是销售百分比法。 </a:t>
              </a:r>
            </a:p>
          </p:txBody>
        </p:sp>
      </p:grpSp>
      <p:grpSp>
        <p:nvGrpSpPr>
          <p:cNvPr id="20" name="组合 10"/>
          <p:cNvGrpSpPr/>
          <p:nvPr/>
        </p:nvGrpSpPr>
        <p:grpSpPr>
          <a:xfrm>
            <a:off x="983432" y="3789040"/>
            <a:ext cx="10153128" cy="2304256"/>
            <a:chOff x="200473" y="1317532"/>
            <a:chExt cx="9347777" cy="5604250"/>
          </a:xfrm>
          <a:effectLst>
            <a:glow rad="139700">
              <a:schemeClr val="accent1">
                <a:satMod val="175000"/>
                <a:alpha val="40000"/>
              </a:schemeClr>
            </a:glow>
          </a:effectLst>
        </p:grpSpPr>
        <p:sp>
          <p:nvSpPr>
            <p:cNvPr id="21" name="Rectangle 23"/>
            <p:cNvSpPr>
              <a:spLocks noChangeArrowheads="1"/>
            </p:cNvSpPr>
            <p:nvPr/>
          </p:nvSpPr>
          <p:spPr bwMode="gray">
            <a:xfrm>
              <a:off x="200473" y="1674852"/>
              <a:ext cx="9347777" cy="4889608"/>
            </a:xfrm>
            <a:prstGeom prst="rect">
              <a:avLst/>
            </a:prstGeom>
            <a:solidFill>
              <a:schemeClr val="bg1"/>
            </a:solidFill>
            <a:ln w="38100" algn="ctr">
              <a:solidFill>
                <a:srgbClr val="0066FF"/>
              </a:solidFill>
              <a:miter lim="800000"/>
              <a:headEnd/>
              <a:tailEnd/>
            </a:ln>
            <a:effectLst/>
          </p:spPr>
          <p:txBody>
            <a:bodyPr wrap="none" anchor="ctr"/>
            <a:lstStyle/>
            <a:p>
              <a:pPr algn="ctr" eaLnBrk="1" hangingPunct="1">
                <a:defRPr/>
              </a:pPr>
              <a:endParaRPr lang="zh-CN" altLang="zh-CN" sz="3000" b="0">
                <a:solidFill>
                  <a:srgbClr val="000000"/>
                </a:solidFill>
                <a:ea typeface="楷体_GB2312" pitchFamily="49" charset="-122"/>
              </a:endParaRPr>
            </a:p>
          </p:txBody>
        </p:sp>
        <p:sp>
          <p:nvSpPr>
            <p:cNvPr id="22" name="TextBox 21"/>
            <p:cNvSpPr txBox="1"/>
            <p:nvPr/>
          </p:nvSpPr>
          <p:spPr>
            <a:xfrm>
              <a:off x="344487" y="1317532"/>
              <a:ext cx="9001002" cy="5604250"/>
            </a:xfrm>
            <a:prstGeom prst="rect">
              <a:avLst/>
            </a:prstGeom>
            <a:noFill/>
          </p:spPr>
          <p:txBody>
            <a:bodyPr anchor="ctr">
              <a:spAutoFit/>
            </a:bodyPr>
            <a:lstStyle/>
            <a:p>
              <a:pPr eaLnBrk="1" hangingPunct="1">
                <a:lnSpc>
                  <a:spcPts val="4200"/>
                </a:lnSpc>
                <a:defRPr/>
              </a:pPr>
              <a:r>
                <a:rPr lang="zh-CN" altLang="en-US" sz="2200" b="0" dirty="0">
                  <a:solidFill>
                    <a:srgbClr val="000000"/>
                  </a:solidFill>
                  <a:latin typeface="Arial" charset="0"/>
                  <a:ea typeface="楷体_GB2312" pitchFamily="49" charset="-122"/>
                </a:rPr>
                <a:t>　　</a:t>
              </a:r>
              <a:r>
                <a:rPr lang="zh-CN" altLang="en-US" sz="2400" dirty="0">
                  <a:solidFill>
                    <a:srgbClr val="000000"/>
                  </a:solidFill>
                  <a:latin typeface="+mn-ea"/>
                  <a:ea typeface="+mn-ea"/>
                </a:rPr>
                <a:t>销售百分比法是指利用资产负债表和利润表的各个项目与销售收入之间的依存关系，按照计划期销售增长的情况来预测企业是否需要追加资金，以及需要追加多少资金的方法。</a:t>
              </a:r>
            </a:p>
          </p:txBody>
        </p:sp>
      </p:grpSp>
      <p:grpSp>
        <p:nvGrpSpPr>
          <p:cNvPr id="17" name="组合 16">
            <a:extLst>
              <a:ext uri="{FF2B5EF4-FFF2-40B4-BE49-F238E27FC236}">
                <a16:creationId xmlns:a16="http://schemas.microsoft.com/office/drawing/2014/main" id="{8356C7E9-303B-4B9D-BA55-D34B4FEEF533}"/>
              </a:ext>
            </a:extLst>
          </p:cNvPr>
          <p:cNvGrpSpPr/>
          <p:nvPr/>
        </p:nvGrpSpPr>
        <p:grpSpPr>
          <a:xfrm>
            <a:off x="191345" y="92845"/>
            <a:ext cx="4015430" cy="613803"/>
            <a:chOff x="1271464" y="2420888"/>
            <a:chExt cx="4392488" cy="613803"/>
          </a:xfrm>
        </p:grpSpPr>
        <p:sp>
          <p:nvSpPr>
            <p:cNvPr id="18" name="矩形 2">
              <a:extLst>
                <a:ext uri="{FF2B5EF4-FFF2-40B4-BE49-F238E27FC236}">
                  <a16:creationId xmlns:a16="http://schemas.microsoft.com/office/drawing/2014/main" id="{5BFA61D7-619B-4B45-BC39-20BDD39C8337}"/>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9" name="TextBox 9">
              <a:extLst>
                <a:ext uri="{FF2B5EF4-FFF2-40B4-BE49-F238E27FC236}">
                  <a16:creationId xmlns:a16="http://schemas.microsoft.com/office/drawing/2014/main" id="{588D7DE5-85FD-466E-8738-D67BCF527F7C}"/>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步骤四   资金预测</a:t>
              </a:r>
            </a:p>
          </p:txBody>
        </p:sp>
      </p:grpSp>
    </p:spTree>
    <p:extLst>
      <p:ext uri="{BB962C8B-B14F-4D97-AF65-F5344CB8AC3E}">
        <p14:creationId xmlns:p14="http://schemas.microsoft.com/office/powerpoint/2010/main" val="36478237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2" presetClass="entr" presetSubtype="4" fill="hold" nodeType="afterEffect">
                                  <p:stCondLst>
                                    <p:cond delay="500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up)">
                                      <p:cBhvr>
                                        <p:cTn id="8" dur="500"/>
                                        <p:tgtEl>
                                          <p:spTgt spid="14"/>
                                        </p:tgtEl>
                                      </p:cBhvr>
                                    </p:animEffect>
                                  </p:childTnLst>
                                </p:cTn>
                              </p:par>
                            </p:childTnLst>
                          </p:cTn>
                        </p:par>
                        <p:par>
                          <p:cTn id="9" fill="hold">
                            <p:stCondLst>
                              <p:cond delay="5500"/>
                            </p:stCondLst>
                            <p:childTnLst>
                              <p:par>
                                <p:cTn id="10" presetID="12" presetClass="entr" presetSubtype="4" fill="hold" nodeType="afterEffect">
                                  <p:stCondLst>
                                    <p:cond delay="500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p:tgtEl>
                                          <p:spTgt spid="20"/>
                                        </p:tgtEl>
                                        <p:attrNameLst>
                                          <p:attrName>ppt_y</p:attrName>
                                        </p:attrNameLst>
                                      </p:cBhvr>
                                      <p:tavLst>
                                        <p:tav tm="0">
                                          <p:val>
                                            <p:strVal val="#ppt_y+#ppt_h*1.125000"/>
                                          </p:val>
                                        </p:tav>
                                        <p:tav tm="100000">
                                          <p:val>
                                            <p:strVal val="#ppt_y"/>
                                          </p:val>
                                        </p:tav>
                                      </p:tavLst>
                                    </p:anim>
                                    <p:animEffect transition="in" filter="wipe(up)">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a:grpSpLocks/>
          </p:cNvGrpSpPr>
          <p:nvPr/>
        </p:nvGrpSpPr>
        <p:grpSpPr bwMode="auto">
          <a:xfrm>
            <a:off x="14760" y="764704"/>
            <a:ext cx="4608512" cy="822325"/>
            <a:chOff x="11113" y="950913"/>
            <a:chExt cx="5445943" cy="822325"/>
          </a:xfrm>
        </p:grpSpPr>
        <p:pic>
          <p:nvPicPr>
            <p:cNvPr id="13" name="TextBox 17"/>
            <p:cNvPicPr>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二、资金预测的方法步骤</a:t>
              </a:r>
            </a:p>
          </p:txBody>
        </p:sp>
      </p:grpSp>
      <p:sp>
        <p:nvSpPr>
          <p:cNvPr id="1033" name="Rectangle 4"/>
          <p:cNvSpPr>
            <a:spLocks noChangeArrowheads="1"/>
          </p:cNvSpPr>
          <p:nvPr/>
        </p:nvSpPr>
        <p:spPr bwMode="auto">
          <a:xfrm>
            <a:off x="2636241" y="6070670"/>
            <a:ext cx="6264696" cy="553998"/>
          </a:xfrm>
          <a:prstGeom prst="rect">
            <a:avLst/>
          </a:prstGeom>
          <a:noFill/>
          <a:ln w="25400">
            <a:solidFill>
              <a:schemeClr val="tx2">
                <a:lumMod val="50000"/>
              </a:schemeClr>
            </a:solidFill>
            <a:miter lim="800000"/>
            <a:headEnd/>
            <a:tailEnd/>
          </a:ln>
          <a:effectLst>
            <a:glow rad="101600">
              <a:schemeClr val="accent4">
                <a:satMod val="175000"/>
                <a:alpha val="40000"/>
              </a:schemeClr>
            </a:glow>
            <a:innerShdw blurRad="114300">
              <a:prstClr val="black"/>
            </a:innerShdw>
          </a:effectLst>
          <a:extLst>
            <a:ext uri="{909E8E84-426E-40DD-AFC4-6F175D3DCCD1}">
              <a14:hiddenFill xmlns:a14="http://schemas.microsoft.com/office/drawing/2010/main">
                <a:solidFill>
                  <a:srgbClr val="FFFFFF"/>
                </a:solidFill>
              </a14:hiddenFill>
            </a:ext>
          </a:extLst>
        </p:spPr>
        <p:txBody>
          <a:bodyPr wrap="square" anchor="ctr">
            <a:spAutoFit/>
          </a:bodyPr>
          <a:lstStyle/>
          <a:p>
            <a:pPr algn="ctr" eaLnBrk="1" hangingPunct="1"/>
            <a:r>
              <a:rPr lang="en-US" altLang="zh-CN" sz="2000" dirty="0">
                <a:latin typeface="+mn-ea"/>
                <a:ea typeface="+mn-ea"/>
              </a:rPr>
              <a:t>5</a:t>
            </a:r>
            <a:r>
              <a:rPr lang="zh-CN" altLang="en-US" sz="2000" dirty="0">
                <a:latin typeface="+mn-ea"/>
                <a:ea typeface="+mn-ea"/>
              </a:rPr>
              <a:t>综合上述指标因素，求出企业需要追加的资金量</a:t>
            </a:r>
            <a:r>
              <a:rPr lang="zh-CN" altLang="en-US" dirty="0">
                <a:latin typeface="+mn-ea"/>
                <a:ea typeface="+mn-ea"/>
              </a:rPr>
              <a:t> </a:t>
            </a:r>
            <a:endParaRPr lang="zh-CN" altLang="en-US" sz="3000" dirty="0">
              <a:latin typeface="+mn-ea"/>
              <a:ea typeface="+mn-ea"/>
            </a:endParaRPr>
          </a:p>
        </p:txBody>
      </p:sp>
      <p:cxnSp>
        <p:nvCxnSpPr>
          <p:cNvPr id="50" name="MH_Other_1"/>
          <p:cNvCxnSpPr/>
          <p:nvPr>
            <p:custDataLst>
              <p:tags r:id="rId1"/>
            </p:custDataLst>
          </p:nvPr>
        </p:nvCxnSpPr>
        <p:spPr>
          <a:xfrm>
            <a:off x="1299051" y="3848343"/>
            <a:ext cx="9837509" cy="26676"/>
          </a:xfrm>
          <a:prstGeom prst="line">
            <a:avLst/>
          </a:prstGeom>
          <a:ln w="38100">
            <a:solidFill>
              <a:schemeClr val="tx1">
                <a:lumMod val="20000"/>
                <a:lumOff val="80000"/>
                <a:alpha val="66000"/>
              </a:schemeClr>
            </a:solidFill>
          </a:ln>
          <a:effectLst>
            <a:outerShdw blurRad="63500" sx="102000" sy="102000" algn="ctr" rotWithShape="0">
              <a:schemeClr val="bg1">
                <a:lumMod val="75000"/>
                <a:alpha val="43000"/>
              </a:schemeClr>
            </a:outerShdw>
          </a:effectLst>
        </p:spPr>
        <p:style>
          <a:lnRef idx="1">
            <a:schemeClr val="accent1"/>
          </a:lnRef>
          <a:fillRef idx="0">
            <a:schemeClr val="accent1"/>
          </a:fillRef>
          <a:effectRef idx="0">
            <a:schemeClr val="accent1"/>
          </a:effectRef>
          <a:fontRef idx="minor">
            <a:schemeClr val="tx1"/>
          </a:fontRef>
        </p:style>
      </p:cxnSp>
      <p:sp>
        <p:nvSpPr>
          <p:cNvPr id="51" name="MH_SubTitle_1"/>
          <p:cNvSpPr txBox="1">
            <a:spLocks noChangeArrowheads="1"/>
          </p:cNvSpPr>
          <p:nvPr>
            <p:custDataLst>
              <p:tags r:id="rId2"/>
            </p:custDataLst>
          </p:nvPr>
        </p:nvSpPr>
        <p:spPr bwMode="auto">
          <a:xfrm>
            <a:off x="2484835" y="4042213"/>
            <a:ext cx="2008896" cy="49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b="1" dirty="0">
                <a:solidFill>
                  <a:srgbClr val="EA5E66"/>
                </a:solidFill>
                <a:latin typeface="+mn-ea"/>
                <a:ea typeface="+mn-ea"/>
              </a:rPr>
              <a:t>1</a:t>
            </a:r>
            <a:endParaRPr lang="zh-CN" altLang="en-US" b="1" dirty="0">
              <a:solidFill>
                <a:srgbClr val="EA5E66"/>
              </a:solidFill>
              <a:latin typeface="+mn-ea"/>
              <a:ea typeface="+mn-ea"/>
            </a:endParaRPr>
          </a:p>
        </p:txBody>
      </p:sp>
      <p:sp>
        <p:nvSpPr>
          <p:cNvPr id="52" name="MH_Text_1"/>
          <p:cNvSpPr txBox="1">
            <a:spLocks noChangeArrowheads="1"/>
          </p:cNvSpPr>
          <p:nvPr>
            <p:custDataLst>
              <p:tags r:id="rId3"/>
            </p:custDataLst>
          </p:nvPr>
        </p:nvSpPr>
        <p:spPr bwMode="auto">
          <a:xfrm>
            <a:off x="1670728" y="1855570"/>
            <a:ext cx="2870163" cy="769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ts val="2600"/>
              </a:lnSpc>
            </a:pPr>
            <a:r>
              <a:rPr lang="zh-CN" altLang="en-US" dirty="0">
                <a:latin typeface="+mn-ea"/>
                <a:ea typeface="+mn-ea"/>
              </a:rPr>
              <a:t>确定随销售收入变动而变动的资产和负债项目</a:t>
            </a:r>
          </a:p>
        </p:txBody>
      </p:sp>
      <p:sp>
        <p:nvSpPr>
          <p:cNvPr id="53" name="MH_SubTitle_2"/>
          <p:cNvSpPr txBox="1">
            <a:spLocks noChangeArrowheads="1"/>
          </p:cNvSpPr>
          <p:nvPr>
            <p:custDataLst>
              <p:tags r:id="rId4"/>
            </p:custDataLst>
          </p:nvPr>
        </p:nvSpPr>
        <p:spPr bwMode="auto">
          <a:xfrm>
            <a:off x="4144905" y="3208237"/>
            <a:ext cx="2008896" cy="499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b="1" dirty="0">
                <a:solidFill>
                  <a:srgbClr val="EA6103"/>
                </a:solidFill>
                <a:latin typeface="+mn-ea"/>
                <a:ea typeface="+mn-ea"/>
              </a:rPr>
              <a:t>2</a:t>
            </a:r>
            <a:endParaRPr lang="zh-CN" altLang="en-US" b="1" dirty="0">
              <a:solidFill>
                <a:srgbClr val="EA6103"/>
              </a:solidFill>
              <a:latin typeface="+mn-ea"/>
              <a:ea typeface="+mn-ea"/>
            </a:endParaRPr>
          </a:p>
        </p:txBody>
      </p:sp>
      <p:sp>
        <p:nvSpPr>
          <p:cNvPr id="54" name="MH_SubTitle_3"/>
          <p:cNvSpPr txBox="1">
            <a:spLocks noChangeArrowheads="1"/>
          </p:cNvSpPr>
          <p:nvPr>
            <p:custDataLst>
              <p:tags r:id="rId5"/>
            </p:custDataLst>
          </p:nvPr>
        </p:nvSpPr>
        <p:spPr bwMode="auto">
          <a:xfrm>
            <a:off x="5834110" y="4042213"/>
            <a:ext cx="2008896" cy="49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b="1" dirty="0">
                <a:solidFill>
                  <a:srgbClr val="F69F1E"/>
                </a:solidFill>
                <a:latin typeface="+mn-ea"/>
                <a:ea typeface="+mn-ea"/>
              </a:rPr>
              <a:t>3</a:t>
            </a:r>
            <a:endParaRPr lang="zh-CN" altLang="en-US" b="1" dirty="0">
              <a:solidFill>
                <a:srgbClr val="F69F1E"/>
              </a:solidFill>
              <a:latin typeface="+mn-ea"/>
              <a:ea typeface="+mn-ea"/>
            </a:endParaRPr>
          </a:p>
        </p:txBody>
      </p:sp>
      <p:sp>
        <p:nvSpPr>
          <p:cNvPr id="55" name="MH_SubTitle_4"/>
          <p:cNvSpPr txBox="1">
            <a:spLocks noChangeArrowheads="1"/>
          </p:cNvSpPr>
          <p:nvPr>
            <p:custDataLst>
              <p:tags r:id="rId6"/>
            </p:custDataLst>
          </p:nvPr>
        </p:nvSpPr>
        <p:spPr bwMode="auto">
          <a:xfrm>
            <a:off x="7505405" y="3208237"/>
            <a:ext cx="2008896" cy="499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b="1" dirty="0">
                <a:solidFill>
                  <a:srgbClr val="0099A9"/>
                </a:solidFill>
                <a:latin typeface="+mn-ea"/>
                <a:ea typeface="+mn-ea"/>
              </a:rPr>
              <a:t>4</a:t>
            </a:r>
            <a:endParaRPr lang="zh-CN" altLang="en-US" b="1" dirty="0">
              <a:solidFill>
                <a:srgbClr val="0099A9"/>
              </a:solidFill>
              <a:latin typeface="+mn-ea"/>
              <a:ea typeface="+mn-ea"/>
            </a:endParaRPr>
          </a:p>
        </p:txBody>
      </p:sp>
      <p:sp>
        <p:nvSpPr>
          <p:cNvPr id="56" name="MH_Text_1"/>
          <p:cNvSpPr txBox="1">
            <a:spLocks noChangeArrowheads="1"/>
          </p:cNvSpPr>
          <p:nvPr>
            <p:custDataLst>
              <p:tags r:id="rId7"/>
            </p:custDataLst>
          </p:nvPr>
        </p:nvSpPr>
        <p:spPr bwMode="auto">
          <a:xfrm>
            <a:off x="5251400" y="1753586"/>
            <a:ext cx="2751478" cy="84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defRPr/>
            </a:pPr>
            <a:r>
              <a:rPr lang="zh-CN" altLang="zh-CN" dirty="0"/>
              <a:t>确定销量变化需要增加的资金需求量</a:t>
            </a:r>
            <a:endParaRPr lang="zh-CN" altLang="en-US" dirty="0">
              <a:latin typeface="+mn-ea"/>
              <a:ea typeface="+mn-ea"/>
            </a:endParaRPr>
          </a:p>
        </p:txBody>
      </p:sp>
      <p:sp>
        <p:nvSpPr>
          <p:cNvPr id="57" name="MH_Text_1"/>
          <p:cNvSpPr txBox="1">
            <a:spLocks noChangeArrowheads="1"/>
          </p:cNvSpPr>
          <p:nvPr>
            <p:custDataLst>
              <p:tags r:id="rId8"/>
            </p:custDataLst>
          </p:nvPr>
        </p:nvSpPr>
        <p:spPr bwMode="auto">
          <a:xfrm>
            <a:off x="4310104" y="5221492"/>
            <a:ext cx="2503507" cy="420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defRPr/>
            </a:pPr>
            <a:r>
              <a:rPr lang="zh-CN" altLang="en-US" dirty="0">
                <a:latin typeface="+mn-ea"/>
                <a:ea typeface="+mn-ea"/>
              </a:rPr>
              <a:t>确定基期的销售百分比</a:t>
            </a:r>
          </a:p>
        </p:txBody>
      </p:sp>
      <p:sp>
        <p:nvSpPr>
          <p:cNvPr id="58" name="MH_Text_1"/>
          <p:cNvSpPr txBox="1">
            <a:spLocks noChangeArrowheads="1"/>
          </p:cNvSpPr>
          <p:nvPr>
            <p:custDataLst>
              <p:tags r:id="rId9"/>
            </p:custDataLst>
          </p:nvPr>
        </p:nvSpPr>
        <p:spPr bwMode="auto">
          <a:xfrm>
            <a:off x="7320136" y="5065323"/>
            <a:ext cx="3816424" cy="869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defRPr/>
            </a:pPr>
            <a:r>
              <a:rPr lang="zh-CN" altLang="zh-CN" dirty="0"/>
              <a:t>计算留存收益的增加额、计划期提取未使用的折旧以及零星资金需要量</a:t>
            </a:r>
            <a:endParaRPr lang="zh-CN" altLang="en-US" dirty="0">
              <a:latin typeface="+mn-ea"/>
              <a:ea typeface="+mn-ea"/>
            </a:endParaRPr>
          </a:p>
        </p:txBody>
      </p:sp>
      <p:grpSp>
        <p:nvGrpSpPr>
          <p:cNvPr id="59" name="组合 58"/>
          <p:cNvGrpSpPr/>
          <p:nvPr/>
        </p:nvGrpSpPr>
        <p:grpSpPr>
          <a:xfrm>
            <a:off x="2745994" y="2689973"/>
            <a:ext cx="846910" cy="1258648"/>
            <a:chOff x="2704471" y="2488155"/>
            <a:chExt cx="846910" cy="1258648"/>
          </a:xfrm>
        </p:grpSpPr>
        <p:sp>
          <p:nvSpPr>
            <p:cNvPr id="60" name="MH_Other_2"/>
            <p:cNvSpPr/>
            <p:nvPr>
              <p:custDataLst>
                <p:tags r:id="rId22"/>
              </p:custDataLst>
            </p:nvPr>
          </p:nvSpPr>
          <p:spPr>
            <a:xfrm>
              <a:off x="3364196" y="3551261"/>
              <a:ext cx="187185" cy="195542"/>
            </a:xfrm>
            <a:prstGeom prst="ellipse">
              <a:avLst/>
            </a:prstGeom>
            <a:solidFill>
              <a:srgbClr val="FFFFFF"/>
            </a:solidFill>
            <a:ln w="57150">
              <a:solidFill>
                <a:srgbClr val="EA5E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mn-ea"/>
              </a:endParaRPr>
            </a:p>
          </p:txBody>
        </p:sp>
        <p:cxnSp>
          <p:nvCxnSpPr>
            <p:cNvPr id="61" name="MH_Other_3"/>
            <p:cNvCxnSpPr>
              <a:stCxn id="63" idx="4"/>
              <a:endCxn id="60" idx="0"/>
            </p:cNvCxnSpPr>
            <p:nvPr>
              <p:custDataLst>
                <p:tags r:id="rId23"/>
              </p:custDataLst>
            </p:nvPr>
          </p:nvCxnSpPr>
          <p:spPr>
            <a:xfrm rot="16200000" flipH="1">
              <a:off x="3016567" y="3110039"/>
              <a:ext cx="457935" cy="424509"/>
            </a:xfrm>
            <a:prstGeom prst="curvedConnector3">
              <a:avLst>
                <a:gd name="adj1" fmla="val 50000"/>
              </a:avLst>
            </a:prstGeom>
            <a:ln w="38100">
              <a:solidFill>
                <a:srgbClr val="EA5E66"/>
              </a:solidFill>
            </a:ln>
          </p:spPr>
          <p:style>
            <a:lnRef idx="1">
              <a:schemeClr val="accent1"/>
            </a:lnRef>
            <a:fillRef idx="0">
              <a:schemeClr val="accent1"/>
            </a:fillRef>
            <a:effectRef idx="0">
              <a:schemeClr val="accent1"/>
            </a:effectRef>
            <a:fontRef idx="minor">
              <a:schemeClr val="tx1"/>
            </a:fontRef>
          </p:style>
        </p:cxnSp>
        <p:sp>
          <p:nvSpPr>
            <p:cNvPr id="62" name="MH_Other_4"/>
            <p:cNvSpPr/>
            <p:nvPr>
              <p:custDataLst>
                <p:tags r:id="rId24"/>
              </p:custDataLst>
            </p:nvPr>
          </p:nvSpPr>
          <p:spPr>
            <a:xfrm>
              <a:off x="2704471" y="2488155"/>
              <a:ext cx="658359" cy="667672"/>
            </a:xfrm>
            <a:prstGeom prst="ellipse">
              <a:avLst/>
            </a:prstGeom>
            <a:gradFill flip="none" rotWithShape="1">
              <a:gsLst>
                <a:gs pos="30000">
                  <a:srgbClr val="E8E8E8"/>
                </a:gs>
                <a:gs pos="0">
                  <a:srgbClr val="E4E4E4"/>
                </a:gs>
                <a:gs pos="61000">
                  <a:srgbClr val="F2F2F2"/>
                </a:gs>
                <a:gs pos="100000">
                  <a:schemeClr val="bg1">
                    <a:tint val="23500"/>
                    <a:satMod val="160000"/>
                    <a:lumMod val="96000"/>
                  </a:schemeClr>
                </a:gs>
              </a:gsLst>
              <a:lin ang="7800000" scaled="0"/>
              <a:tileRect/>
            </a:gradFill>
            <a:ln w="12700" cap="flat" cmpd="sng">
              <a:gradFill flip="none" rotWithShape="1">
                <a:gsLst>
                  <a:gs pos="100000">
                    <a:schemeClr val="tx1">
                      <a:lumMod val="40000"/>
                      <a:lumOff val="60000"/>
                    </a:schemeClr>
                  </a:gs>
                  <a:gs pos="0">
                    <a:schemeClr val="bg1">
                      <a:lumMod val="0"/>
                      <a:lumOff val="100000"/>
                    </a:schemeClr>
                  </a:gs>
                  <a:gs pos="54000">
                    <a:schemeClr val="tx1">
                      <a:lumMod val="20000"/>
                      <a:lumOff val="80000"/>
                    </a:schemeClr>
                  </a:gs>
                </a:gsLst>
                <a:lin ang="7800000" scaled="0"/>
                <a:tileRect/>
              </a:gradFill>
              <a:prstDash val="solid"/>
              <a:round/>
            </a:ln>
            <a:effectLst>
              <a:outerShdw blurRad="50800" dist="38100" dir="5400000" algn="t" rotWithShape="0">
                <a:prstClr val="black">
                  <a:alpha val="40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anchor="ctr">
              <a:flatTx/>
            </a:bodyPr>
            <a:lstStyle/>
            <a:p>
              <a:pPr algn="ctr" eaLnBrk="1" fontAlgn="auto" hangingPunct="1">
                <a:spcBef>
                  <a:spcPts val="0"/>
                </a:spcBef>
                <a:spcAft>
                  <a:spcPts val="0"/>
                </a:spcAft>
                <a:defRPr/>
              </a:pPr>
              <a:endParaRPr lang="zh-CN" altLang="en-US" dirty="0">
                <a:solidFill>
                  <a:schemeClr val="bg1">
                    <a:lumMod val="50000"/>
                  </a:schemeClr>
                </a:solidFill>
                <a:latin typeface="+mn-ea"/>
              </a:endParaRPr>
            </a:p>
          </p:txBody>
        </p:sp>
        <p:sp>
          <p:nvSpPr>
            <p:cNvPr id="63" name="MH_Other_5"/>
            <p:cNvSpPr/>
            <p:nvPr>
              <p:custDataLst>
                <p:tags r:id="rId25"/>
              </p:custDataLst>
            </p:nvPr>
          </p:nvSpPr>
          <p:spPr>
            <a:xfrm>
              <a:off x="2771503" y="2559659"/>
              <a:ext cx="524296" cy="533408"/>
            </a:xfrm>
            <a:prstGeom prst="ellipse">
              <a:avLst/>
            </a:prstGeom>
            <a:solidFill>
              <a:srgbClr val="EA5E66"/>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mn-ea"/>
              </a:endParaRPr>
            </a:p>
          </p:txBody>
        </p:sp>
        <p:sp>
          <p:nvSpPr>
            <p:cNvPr id="64" name="KSO_Shape"/>
            <p:cNvSpPr>
              <a:spLocks/>
            </p:cNvSpPr>
            <p:nvPr/>
          </p:nvSpPr>
          <p:spPr bwMode="auto">
            <a:xfrm>
              <a:off x="2888706" y="2709682"/>
              <a:ext cx="289890" cy="233362"/>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bg1">
                    <a:lumMod val="50000"/>
                  </a:schemeClr>
                </a:solidFill>
                <a:latin typeface="+mn-ea"/>
                <a:ea typeface="+mn-ea"/>
              </a:endParaRPr>
            </a:p>
          </p:txBody>
        </p:sp>
      </p:grpSp>
      <p:grpSp>
        <p:nvGrpSpPr>
          <p:cNvPr id="65" name="组合 64"/>
          <p:cNvGrpSpPr/>
          <p:nvPr/>
        </p:nvGrpSpPr>
        <p:grpSpPr>
          <a:xfrm>
            <a:off x="5075342" y="3753079"/>
            <a:ext cx="774238" cy="1336448"/>
            <a:chOff x="5033819" y="3551261"/>
            <a:chExt cx="774238" cy="1336448"/>
          </a:xfrm>
        </p:grpSpPr>
        <p:sp>
          <p:nvSpPr>
            <p:cNvPr id="66" name="MH_Other_7"/>
            <p:cNvSpPr/>
            <p:nvPr>
              <p:custDataLst>
                <p:tags r:id="rId18"/>
              </p:custDataLst>
            </p:nvPr>
          </p:nvSpPr>
          <p:spPr>
            <a:xfrm>
              <a:off x="5033819" y="3551261"/>
              <a:ext cx="188857" cy="195542"/>
            </a:xfrm>
            <a:prstGeom prst="ellipse">
              <a:avLst/>
            </a:prstGeom>
            <a:solidFill>
              <a:srgbClr val="FFFFFF"/>
            </a:solidFill>
            <a:ln w="57150">
              <a:solidFill>
                <a:srgbClr val="EA61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mn-ea"/>
              </a:endParaRPr>
            </a:p>
          </p:txBody>
        </p:sp>
        <p:cxnSp>
          <p:nvCxnSpPr>
            <p:cNvPr id="67" name="MH_Other_8"/>
            <p:cNvCxnSpPr/>
            <p:nvPr>
              <p:custDataLst>
                <p:tags r:id="rId19"/>
              </p:custDataLst>
            </p:nvPr>
          </p:nvCxnSpPr>
          <p:spPr>
            <a:xfrm rot="16200000" flipV="1">
              <a:off x="5034655" y="3836217"/>
              <a:ext cx="531472" cy="355985"/>
            </a:xfrm>
            <a:prstGeom prst="curvedConnector3">
              <a:avLst>
                <a:gd name="adj1" fmla="val 50000"/>
              </a:avLst>
            </a:prstGeom>
            <a:ln w="38100">
              <a:solidFill>
                <a:srgbClr val="EA6103"/>
              </a:solidFill>
            </a:ln>
          </p:spPr>
          <p:style>
            <a:lnRef idx="1">
              <a:schemeClr val="accent1"/>
            </a:lnRef>
            <a:fillRef idx="0">
              <a:schemeClr val="accent1"/>
            </a:fillRef>
            <a:effectRef idx="0">
              <a:schemeClr val="accent1"/>
            </a:effectRef>
            <a:fontRef idx="minor">
              <a:schemeClr val="tx1"/>
            </a:fontRef>
          </p:style>
        </p:cxnSp>
        <p:sp>
          <p:nvSpPr>
            <p:cNvPr id="68" name="MH_Other_9"/>
            <p:cNvSpPr/>
            <p:nvPr>
              <p:custDataLst>
                <p:tags r:id="rId20"/>
              </p:custDataLst>
            </p:nvPr>
          </p:nvSpPr>
          <p:spPr>
            <a:xfrm>
              <a:off x="5149698" y="4220037"/>
              <a:ext cx="658359" cy="667672"/>
            </a:xfrm>
            <a:prstGeom prst="ellipse">
              <a:avLst/>
            </a:prstGeom>
            <a:gradFill flip="none" rotWithShape="1">
              <a:gsLst>
                <a:gs pos="30000">
                  <a:srgbClr val="E8E8E8"/>
                </a:gs>
                <a:gs pos="0">
                  <a:srgbClr val="E4E4E4"/>
                </a:gs>
                <a:gs pos="61000">
                  <a:srgbClr val="F2F2F2"/>
                </a:gs>
                <a:gs pos="100000">
                  <a:schemeClr val="bg1">
                    <a:tint val="23500"/>
                    <a:satMod val="160000"/>
                    <a:lumMod val="96000"/>
                  </a:schemeClr>
                </a:gs>
              </a:gsLst>
              <a:lin ang="7800000" scaled="0"/>
              <a:tileRect/>
            </a:gradFill>
            <a:ln w="12700" cap="flat" cmpd="sng">
              <a:gradFill flip="none" rotWithShape="1">
                <a:gsLst>
                  <a:gs pos="100000">
                    <a:schemeClr val="tx1">
                      <a:lumMod val="40000"/>
                      <a:lumOff val="60000"/>
                    </a:schemeClr>
                  </a:gs>
                  <a:gs pos="0">
                    <a:schemeClr val="bg1">
                      <a:lumMod val="0"/>
                      <a:lumOff val="100000"/>
                    </a:schemeClr>
                  </a:gs>
                  <a:gs pos="54000">
                    <a:schemeClr val="tx1">
                      <a:lumMod val="20000"/>
                      <a:lumOff val="80000"/>
                    </a:schemeClr>
                  </a:gs>
                </a:gsLst>
                <a:lin ang="7800000" scaled="0"/>
                <a:tileRect/>
              </a:gradFill>
              <a:prstDash val="solid"/>
              <a:round/>
            </a:ln>
            <a:effectLst>
              <a:outerShdw blurRad="50800" dist="38100" dir="5400000" algn="t" rotWithShape="0">
                <a:prstClr val="black">
                  <a:alpha val="40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anchor="ctr">
              <a:flatTx/>
            </a:bodyPr>
            <a:lstStyle/>
            <a:p>
              <a:pPr algn="ctr" eaLnBrk="1" fontAlgn="auto" hangingPunct="1">
                <a:spcBef>
                  <a:spcPts val="0"/>
                </a:spcBef>
                <a:spcAft>
                  <a:spcPts val="0"/>
                </a:spcAft>
                <a:defRPr/>
              </a:pPr>
              <a:endParaRPr lang="zh-CN" altLang="en-US" dirty="0">
                <a:solidFill>
                  <a:schemeClr val="bg1">
                    <a:lumMod val="50000"/>
                  </a:schemeClr>
                </a:solidFill>
                <a:latin typeface="+mn-ea"/>
              </a:endParaRPr>
            </a:p>
          </p:txBody>
        </p:sp>
        <p:sp>
          <p:nvSpPr>
            <p:cNvPr id="69" name="MH_Other_10"/>
            <p:cNvSpPr/>
            <p:nvPr>
              <p:custDataLst>
                <p:tags r:id="rId21"/>
              </p:custDataLst>
            </p:nvPr>
          </p:nvSpPr>
          <p:spPr>
            <a:xfrm>
              <a:off x="5216730" y="4291541"/>
              <a:ext cx="524296" cy="533408"/>
            </a:xfrm>
            <a:prstGeom prst="ellipse">
              <a:avLst/>
            </a:prstGeom>
            <a:solidFill>
              <a:srgbClr val="EA610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mn-ea"/>
              </a:endParaRPr>
            </a:p>
          </p:txBody>
        </p:sp>
        <p:sp>
          <p:nvSpPr>
            <p:cNvPr id="70" name="KSO_Shape"/>
            <p:cNvSpPr>
              <a:spLocks/>
            </p:cNvSpPr>
            <p:nvPr/>
          </p:nvSpPr>
          <p:spPr bwMode="auto">
            <a:xfrm>
              <a:off x="5375920" y="4422484"/>
              <a:ext cx="205916" cy="271522"/>
            </a:xfrm>
            <a:custGeom>
              <a:avLst/>
              <a:gdLst>
                <a:gd name="T0" fmla="*/ 858367 w 2404"/>
                <a:gd name="T1" fmla="*/ 0 h 3172"/>
                <a:gd name="T2" fmla="*/ 107296 w 2404"/>
                <a:gd name="T3" fmla="*/ 0 h 3172"/>
                <a:gd name="T4" fmla="*/ 0 w 2404"/>
                <a:gd name="T5" fmla="*/ 107275 h 3172"/>
                <a:gd name="T6" fmla="*/ 0 w 2404"/>
                <a:gd name="T7" fmla="*/ 1693690 h 3172"/>
                <a:gd name="T8" fmla="*/ 107296 w 2404"/>
                <a:gd name="T9" fmla="*/ 1800397 h 3172"/>
                <a:gd name="T10" fmla="*/ 1257462 w 2404"/>
                <a:gd name="T11" fmla="*/ 1800397 h 3172"/>
                <a:gd name="T12" fmla="*/ 1364758 w 2404"/>
                <a:gd name="T13" fmla="*/ 1693690 h 3172"/>
                <a:gd name="T14" fmla="*/ 1364758 w 2404"/>
                <a:gd name="T15" fmla="*/ 492669 h 3172"/>
                <a:gd name="T16" fmla="*/ 858367 w 2404"/>
                <a:gd name="T17" fmla="*/ 0 h 3172"/>
                <a:gd name="T18" fmla="*/ 1308555 w 2404"/>
                <a:gd name="T19" fmla="*/ 562482 h 3172"/>
                <a:gd name="T20" fmla="*/ 929898 w 2404"/>
                <a:gd name="T21" fmla="*/ 562482 h 3172"/>
                <a:gd name="T22" fmla="*/ 787972 w 2404"/>
                <a:gd name="T23" fmla="*/ 420585 h 3172"/>
                <a:gd name="T24" fmla="*/ 787972 w 2404"/>
                <a:gd name="T25" fmla="*/ 56191 h 3172"/>
                <a:gd name="T26" fmla="*/ 858367 w 2404"/>
                <a:gd name="T27" fmla="*/ 56191 h 3172"/>
                <a:gd name="T28" fmla="*/ 858367 w 2404"/>
                <a:gd name="T29" fmla="*/ 420585 h 3172"/>
                <a:gd name="T30" fmla="*/ 929898 w 2404"/>
                <a:gd name="T31" fmla="*/ 492669 h 3172"/>
                <a:gd name="T32" fmla="*/ 1308555 w 2404"/>
                <a:gd name="T33" fmla="*/ 492669 h 3172"/>
                <a:gd name="T34" fmla="*/ 1308555 w 2404"/>
                <a:gd name="T35" fmla="*/ 562482 h 31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04" h="3172">
                  <a:moveTo>
                    <a:pt x="1512" y="0"/>
                  </a:moveTo>
                  <a:cubicBezTo>
                    <a:pt x="189" y="0"/>
                    <a:pt x="189" y="0"/>
                    <a:pt x="189" y="0"/>
                  </a:cubicBezTo>
                  <a:cubicBezTo>
                    <a:pt x="84" y="0"/>
                    <a:pt x="0" y="85"/>
                    <a:pt x="0" y="189"/>
                  </a:cubicBezTo>
                  <a:cubicBezTo>
                    <a:pt x="0" y="2984"/>
                    <a:pt x="0" y="2984"/>
                    <a:pt x="0" y="2984"/>
                  </a:cubicBezTo>
                  <a:cubicBezTo>
                    <a:pt x="0" y="3088"/>
                    <a:pt x="84" y="3172"/>
                    <a:pt x="189" y="3172"/>
                  </a:cubicBezTo>
                  <a:cubicBezTo>
                    <a:pt x="2215" y="3172"/>
                    <a:pt x="2215" y="3172"/>
                    <a:pt x="2215" y="3172"/>
                  </a:cubicBezTo>
                  <a:cubicBezTo>
                    <a:pt x="2320" y="3172"/>
                    <a:pt x="2404" y="3088"/>
                    <a:pt x="2404" y="2984"/>
                  </a:cubicBezTo>
                  <a:cubicBezTo>
                    <a:pt x="2404" y="868"/>
                    <a:pt x="2404" y="868"/>
                    <a:pt x="2404" y="868"/>
                  </a:cubicBezTo>
                  <a:lnTo>
                    <a:pt x="1512" y="0"/>
                  </a:lnTo>
                  <a:close/>
                  <a:moveTo>
                    <a:pt x="2305" y="991"/>
                  </a:moveTo>
                  <a:cubicBezTo>
                    <a:pt x="1638" y="991"/>
                    <a:pt x="1638" y="991"/>
                    <a:pt x="1638" y="991"/>
                  </a:cubicBezTo>
                  <a:cubicBezTo>
                    <a:pt x="1500" y="991"/>
                    <a:pt x="1388" y="879"/>
                    <a:pt x="1388" y="741"/>
                  </a:cubicBezTo>
                  <a:cubicBezTo>
                    <a:pt x="1388" y="99"/>
                    <a:pt x="1388" y="99"/>
                    <a:pt x="1388" y="99"/>
                  </a:cubicBezTo>
                  <a:cubicBezTo>
                    <a:pt x="1512" y="99"/>
                    <a:pt x="1512" y="99"/>
                    <a:pt x="1512" y="99"/>
                  </a:cubicBezTo>
                  <a:cubicBezTo>
                    <a:pt x="1512" y="741"/>
                    <a:pt x="1512" y="741"/>
                    <a:pt x="1512" y="741"/>
                  </a:cubicBezTo>
                  <a:cubicBezTo>
                    <a:pt x="1512" y="811"/>
                    <a:pt x="1568" y="868"/>
                    <a:pt x="1638" y="868"/>
                  </a:cubicBezTo>
                  <a:cubicBezTo>
                    <a:pt x="2305" y="868"/>
                    <a:pt x="2305" y="868"/>
                    <a:pt x="2305" y="868"/>
                  </a:cubicBezTo>
                  <a:lnTo>
                    <a:pt x="2305" y="991"/>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lumMod val="50000"/>
                  </a:schemeClr>
                </a:solidFill>
                <a:latin typeface="+mn-ea"/>
                <a:ea typeface="+mn-ea"/>
              </a:endParaRPr>
            </a:p>
          </p:txBody>
        </p:sp>
      </p:grpSp>
      <p:grpSp>
        <p:nvGrpSpPr>
          <p:cNvPr id="71" name="组合 70"/>
          <p:cNvGrpSpPr/>
          <p:nvPr/>
        </p:nvGrpSpPr>
        <p:grpSpPr>
          <a:xfrm>
            <a:off x="6086769" y="2689973"/>
            <a:ext cx="847053" cy="1258648"/>
            <a:chOff x="6045246" y="2488155"/>
            <a:chExt cx="847053" cy="1258648"/>
          </a:xfrm>
        </p:grpSpPr>
        <p:sp>
          <p:nvSpPr>
            <p:cNvPr id="72" name="MH_Other_12"/>
            <p:cNvSpPr/>
            <p:nvPr>
              <p:custDataLst>
                <p:tags r:id="rId14"/>
              </p:custDataLst>
            </p:nvPr>
          </p:nvSpPr>
          <p:spPr>
            <a:xfrm>
              <a:off x="6705114" y="3551261"/>
              <a:ext cx="187185" cy="195542"/>
            </a:xfrm>
            <a:prstGeom prst="ellipse">
              <a:avLst/>
            </a:prstGeom>
            <a:solidFill>
              <a:srgbClr val="FFFFFF"/>
            </a:solidFill>
            <a:ln w="57150">
              <a:solidFill>
                <a:srgbClr val="F69F1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mn-ea"/>
              </a:endParaRPr>
            </a:p>
          </p:txBody>
        </p:sp>
        <p:cxnSp>
          <p:nvCxnSpPr>
            <p:cNvPr id="73" name="MH_Other_13"/>
            <p:cNvCxnSpPr/>
            <p:nvPr>
              <p:custDataLst>
                <p:tags r:id="rId15"/>
              </p:custDataLst>
            </p:nvPr>
          </p:nvCxnSpPr>
          <p:spPr>
            <a:xfrm rot="16200000" flipH="1">
              <a:off x="6363334" y="3104190"/>
              <a:ext cx="444564" cy="422838"/>
            </a:xfrm>
            <a:prstGeom prst="curvedConnector3">
              <a:avLst>
                <a:gd name="adj1" fmla="val 63047"/>
              </a:avLst>
            </a:prstGeom>
            <a:ln w="38100">
              <a:solidFill>
                <a:srgbClr val="F69F1E"/>
              </a:solidFill>
            </a:ln>
          </p:spPr>
          <p:style>
            <a:lnRef idx="1">
              <a:schemeClr val="accent1"/>
            </a:lnRef>
            <a:fillRef idx="0">
              <a:schemeClr val="accent1"/>
            </a:fillRef>
            <a:effectRef idx="0">
              <a:schemeClr val="accent1"/>
            </a:effectRef>
            <a:fontRef idx="minor">
              <a:schemeClr val="tx1"/>
            </a:fontRef>
          </p:style>
        </p:cxnSp>
        <p:sp>
          <p:nvSpPr>
            <p:cNvPr id="74" name="MH_Other_14"/>
            <p:cNvSpPr/>
            <p:nvPr>
              <p:custDataLst>
                <p:tags r:id="rId16"/>
              </p:custDataLst>
            </p:nvPr>
          </p:nvSpPr>
          <p:spPr>
            <a:xfrm>
              <a:off x="6045246" y="2488155"/>
              <a:ext cx="658359" cy="667672"/>
            </a:xfrm>
            <a:prstGeom prst="ellipse">
              <a:avLst/>
            </a:prstGeom>
            <a:gradFill flip="none" rotWithShape="1">
              <a:gsLst>
                <a:gs pos="30000">
                  <a:srgbClr val="E8E8E8"/>
                </a:gs>
                <a:gs pos="0">
                  <a:srgbClr val="E4E4E4"/>
                </a:gs>
                <a:gs pos="61000">
                  <a:srgbClr val="F2F2F2"/>
                </a:gs>
                <a:gs pos="100000">
                  <a:schemeClr val="bg1">
                    <a:tint val="23500"/>
                    <a:satMod val="160000"/>
                    <a:lumMod val="96000"/>
                  </a:schemeClr>
                </a:gs>
              </a:gsLst>
              <a:lin ang="7800000" scaled="0"/>
              <a:tileRect/>
            </a:gradFill>
            <a:ln w="12700" cap="flat" cmpd="sng">
              <a:gradFill flip="none" rotWithShape="1">
                <a:gsLst>
                  <a:gs pos="100000">
                    <a:schemeClr val="tx1">
                      <a:lumMod val="40000"/>
                      <a:lumOff val="60000"/>
                    </a:schemeClr>
                  </a:gs>
                  <a:gs pos="0">
                    <a:schemeClr val="bg1">
                      <a:lumMod val="0"/>
                      <a:lumOff val="100000"/>
                    </a:schemeClr>
                  </a:gs>
                  <a:gs pos="54000">
                    <a:schemeClr val="tx1">
                      <a:lumMod val="20000"/>
                      <a:lumOff val="80000"/>
                    </a:schemeClr>
                  </a:gs>
                </a:gsLst>
                <a:lin ang="7800000" scaled="0"/>
                <a:tileRect/>
              </a:gradFill>
              <a:prstDash val="solid"/>
              <a:round/>
            </a:ln>
            <a:effectLst>
              <a:outerShdw blurRad="50800" dist="38100" dir="5400000" algn="t" rotWithShape="0">
                <a:prstClr val="black">
                  <a:alpha val="40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anchor="ctr">
              <a:flatTx/>
            </a:bodyPr>
            <a:lstStyle/>
            <a:p>
              <a:pPr algn="ctr" eaLnBrk="1" fontAlgn="auto" hangingPunct="1">
                <a:spcBef>
                  <a:spcPts val="0"/>
                </a:spcBef>
                <a:spcAft>
                  <a:spcPts val="0"/>
                </a:spcAft>
                <a:defRPr/>
              </a:pPr>
              <a:endParaRPr lang="zh-CN" altLang="en-US" dirty="0">
                <a:solidFill>
                  <a:schemeClr val="bg1">
                    <a:lumMod val="50000"/>
                  </a:schemeClr>
                </a:solidFill>
                <a:latin typeface="+mn-ea"/>
              </a:endParaRPr>
            </a:p>
          </p:txBody>
        </p:sp>
        <p:sp>
          <p:nvSpPr>
            <p:cNvPr id="75" name="MH_Other_15"/>
            <p:cNvSpPr/>
            <p:nvPr>
              <p:custDataLst>
                <p:tags r:id="rId17"/>
              </p:custDataLst>
            </p:nvPr>
          </p:nvSpPr>
          <p:spPr>
            <a:xfrm>
              <a:off x="6112278" y="2559659"/>
              <a:ext cx="524296" cy="533408"/>
            </a:xfrm>
            <a:prstGeom prst="ellipse">
              <a:avLst/>
            </a:prstGeom>
            <a:solidFill>
              <a:srgbClr val="F69F1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mn-ea"/>
              </a:endParaRPr>
            </a:p>
          </p:txBody>
        </p:sp>
        <p:sp>
          <p:nvSpPr>
            <p:cNvPr id="76" name="KSO_Shape"/>
            <p:cNvSpPr>
              <a:spLocks/>
            </p:cNvSpPr>
            <p:nvPr/>
          </p:nvSpPr>
          <p:spPr bwMode="auto">
            <a:xfrm>
              <a:off x="6217235" y="2708731"/>
              <a:ext cx="314382" cy="23526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chemeClr val="bg1">
                    <a:lumMod val="50000"/>
                  </a:schemeClr>
                </a:solidFill>
                <a:latin typeface="+mn-ea"/>
                <a:ea typeface="+mn-ea"/>
              </a:endParaRPr>
            </a:p>
          </p:txBody>
        </p:sp>
      </p:grpSp>
      <p:grpSp>
        <p:nvGrpSpPr>
          <p:cNvPr id="77" name="组合 76"/>
          <p:cNvGrpSpPr/>
          <p:nvPr/>
        </p:nvGrpSpPr>
        <p:grpSpPr>
          <a:xfrm>
            <a:off x="8416261" y="3753079"/>
            <a:ext cx="828640" cy="1336448"/>
            <a:chOff x="8374738" y="3551261"/>
            <a:chExt cx="828640" cy="1336448"/>
          </a:xfrm>
        </p:grpSpPr>
        <p:sp>
          <p:nvSpPr>
            <p:cNvPr id="78" name="MH_Other_17"/>
            <p:cNvSpPr/>
            <p:nvPr>
              <p:custDataLst>
                <p:tags r:id="rId10"/>
              </p:custDataLst>
            </p:nvPr>
          </p:nvSpPr>
          <p:spPr>
            <a:xfrm>
              <a:off x="8374738" y="3551261"/>
              <a:ext cx="188856" cy="195542"/>
            </a:xfrm>
            <a:prstGeom prst="ellipse">
              <a:avLst/>
            </a:prstGeom>
            <a:solidFill>
              <a:srgbClr val="FFFFFF"/>
            </a:solidFill>
            <a:ln w="57150">
              <a:solidFill>
                <a:srgbClr val="0099A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mn-ea"/>
              </a:endParaRPr>
            </a:p>
          </p:txBody>
        </p:sp>
        <p:cxnSp>
          <p:nvCxnSpPr>
            <p:cNvPr id="79" name="MH_Other_18"/>
            <p:cNvCxnSpPr/>
            <p:nvPr>
              <p:custDataLst>
                <p:tags r:id="rId11"/>
              </p:custDataLst>
            </p:nvPr>
          </p:nvCxnSpPr>
          <p:spPr>
            <a:xfrm rot="16200000" flipV="1">
              <a:off x="8414014" y="3854601"/>
              <a:ext cx="533142" cy="357657"/>
            </a:xfrm>
            <a:prstGeom prst="curvedConnector3">
              <a:avLst>
                <a:gd name="adj1" fmla="val 50000"/>
              </a:avLst>
            </a:prstGeom>
            <a:ln w="38100">
              <a:solidFill>
                <a:srgbClr val="0099A9"/>
              </a:solidFill>
            </a:ln>
          </p:spPr>
          <p:style>
            <a:lnRef idx="1">
              <a:schemeClr val="accent1"/>
            </a:lnRef>
            <a:fillRef idx="0">
              <a:schemeClr val="accent1"/>
            </a:fillRef>
            <a:effectRef idx="0">
              <a:schemeClr val="accent1"/>
            </a:effectRef>
            <a:fontRef idx="minor">
              <a:schemeClr val="tx1"/>
            </a:fontRef>
          </p:style>
        </p:cxnSp>
        <p:sp>
          <p:nvSpPr>
            <p:cNvPr id="80" name="MH_Other_19"/>
            <p:cNvSpPr/>
            <p:nvPr>
              <p:custDataLst>
                <p:tags r:id="rId12"/>
              </p:custDataLst>
            </p:nvPr>
          </p:nvSpPr>
          <p:spPr>
            <a:xfrm>
              <a:off x="8545021" y="4220037"/>
              <a:ext cx="658357" cy="667672"/>
            </a:xfrm>
            <a:prstGeom prst="ellipse">
              <a:avLst/>
            </a:prstGeom>
            <a:gradFill flip="none" rotWithShape="1">
              <a:gsLst>
                <a:gs pos="30000">
                  <a:srgbClr val="E8E8E8"/>
                </a:gs>
                <a:gs pos="0">
                  <a:srgbClr val="E4E4E4"/>
                </a:gs>
                <a:gs pos="61000">
                  <a:srgbClr val="F2F2F2"/>
                </a:gs>
                <a:gs pos="100000">
                  <a:schemeClr val="bg1">
                    <a:tint val="23500"/>
                    <a:satMod val="160000"/>
                    <a:lumMod val="96000"/>
                  </a:schemeClr>
                </a:gs>
              </a:gsLst>
              <a:lin ang="7800000" scaled="0"/>
              <a:tileRect/>
            </a:gradFill>
            <a:ln w="12700" cap="flat" cmpd="sng">
              <a:gradFill flip="none" rotWithShape="1">
                <a:gsLst>
                  <a:gs pos="100000">
                    <a:schemeClr val="tx1">
                      <a:lumMod val="40000"/>
                      <a:lumOff val="60000"/>
                    </a:schemeClr>
                  </a:gs>
                  <a:gs pos="0">
                    <a:schemeClr val="bg1">
                      <a:lumMod val="0"/>
                      <a:lumOff val="100000"/>
                    </a:schemeClr>
                  </a:gs>
                  <a:gs pos="54000">
                    <a:schemeClr val="tx1">
                      <a:lumMod val="20000"/>
                      <a:lumOff val="80000"/>
                    </a:schemeClr>
                  </a:gs>
                </a:gsLst>
                <a:lin ang="7800000" scaled="0"/>
                <a:tileRect/>
              </a:gradFill>
              <a:prstDash val="solid"/>
              <a:round/>
            </a:ln>
            <a:effectLst>
              <a:outerShdw blurRad="50800" dist="38100" dir="5400000" algn="t" rotWithShape="0">
                <a:prstClr val="black">
                  <a:alpha val="40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anchor="ctr">
              <a:flatTx/>
            </a:bodyPr>
            <a:lstStyle/>
            <a:p>
              <a:pPr algn="ctr" eaLnBrk="1" fontAlgn="auto" hangingPunct="1">
                <a:spcBef>
                  <a:spcPts val="0"/>
                </a:spcBef>
                <a:spcAft>
                  <a:spcPts val="0"/>
                </a:spcAft>
                <a:defRPr/>
              </a:pPr>
              <a:endParaRPr lang="zh-CN" altLang="en-US" dirty="0">
                <a:solidFill>
                  <a:schemeClr val="bg1">
                    <a:lumMod val="50000"/>
                  </a:schemeClr>
                </a:solidFill>
                <a:latin typeface="+mn-ea"/>
              </a:endParaRPr>
            </a:p>
          </p:txBody>
        </p:sp>
        <p:sp>
          <p:nvSpPr>
            <p:cNvPr id="81" name="MH_Other_20"/>
            <p:cNvSpPr/>
            <p:nvPr>
              <p:custDataLst>
                <p:tags r:id="rId13"/>
              </p:custDataLst>
            </p:nvPr>
          </p:nvSpPr>
          <p:spPr>
            <a:xfrm>
              <a:off x="8612051" y="4291541"/>
              <a:ext cx="524295" cy="533408"/>
            </a:xfrm>
            <a:prstGeom prst="ellipse">
              <a:avLst/>
            </a:prstGeom>
            <a:solidFill>
              <a:srgbClr val="0099A9"/>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mn-ea"/>
              </a:endParaRPr>
            </a:p>
          </p:txBody>
        </p:sp>
        <p:sp>
          <p:nvSpPr>
            <p:cNvPr id="82" name="KSO_Shape"/>
            <p:cNvSpPr/>
            <p:nvPr/>
          </p:nvSpPr>
          <p:spPr>
            <a:xfrm>
              <a:off x="8727687" y="4413191"/>
              <a:ext cx="293024" cy="280815"/>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bg1">
                    <a:lumMod val="50000"/>
                  </a:schemeClr>
                </a:solidFill>
                <a:latin typeface="+mn-ea"/>
              </a:endParaRPr>
            </a:p>
          </p:txBody>
        </p:sp>
      </p:grpSp>
      <p:grpSp>
        <p:nvGrpSpPr>
          <p:cNvPr id="42" name="组合 41">
            <a:extLst>
              <a:ext uri="{FF2B5EF4-FFF2-40B4-BE49-F238E27FC236}">
                <a16:creationId xmlns:a16="http://schemas.microsoft.com/office/drawing/2014/main" id="{09594ED3-9C36-4EFA-AB15-0BB78754C9EC}"/>
              </a:ext>
            </a:extLst>
          </p:cNvPr>
          <p:cNvGrpSpPr/>
          <p:nvPr/>
        </p:nvGrpSpPr>
        <p:grpSpPr>
          <a:xfrm>
            <a:off x="191345" y="92845"/>
            <a:ext cx="4015430" cy="613803"/>
            <a:chOff x="1271464" y="2420888"/>
            <a:chExt cx="4392488" cy="613803"/>
          </a:xfrm>
        </p:grpSpPr>
        <p:sp>
          <p:nvSpPr>
            <p:cNvPr id="43" name="矩形 2">
              <a:extLst>
                <a:ext uri="{FF2B5EF4-FFF2-40B4-BE49-F238E27FC236}">
                  <a16:creationId xmlns:a16="http://schemas.microsoft.com/office/drawing/2014/main" id="{84713D53-4F8B-4739-B635-0530965F67D7}"/>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44" name="TextBox 9">
              <a:extLst>
                <a:ext uri="{FF2B5EF4-FFF2-40B4-BE49-F238E27FC236}">
                  <a16:creationId xmlns:a16="http://schemas.microsoft.com/office/drawing/2014/main" id="{A09C94D2-5C09-4917-9FD8-00FC7368C783}"/>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步骤四   资金预测</a:t>
              </a:r>
            </a:p>
          </p:txBody>
        </p:sp>
      </p:grpSp>
    </p:spTree>
    <p:extLst>
      <p:ext uri="{BB962C8B-B14F-4D97-AF65-F5344CB8AC3E}">
        <p14:creationId xmlns:p14="http://schemas.microsoft.com/office/powerpoint/2010/main" val="3598843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500" fill="hold"/>
                                        <p:tgtEl>
                                          <p:spTgt spid="59"/>
                                        </p:tgtEl>
                                        <p:attrNameLst>
                                          <p:attrName>ppt_x</p:attrName>
                                        </p:attrNameLst>
                                      </p:cBhvr>
                                      <p:tavLst>
                                        <p:tav tm="0">
                                          <p:val>
                                            <p:strVal val="1+#ppt_w/2"/>
                                          </p:val>
                                        </p:tav>
                                        <p:tav tm="100000">
                                          <p:val>
                                            <p:strVal val="#ppt_x"/>
                                          </p:val>
                                        </p:tav>
                                      </p:tavLst>
                                    </p:anim>
                                    <p:anim calcmode="lin" valueType="num">
                                      <p:cBhvr additive="base">
                                        <p:cTn id="12" dur="500" fill="hold"/>
                                        <p:tgtEl>
                                          <p:spTgt spid="59"/>
                                        </p:tgtEl>
                                        <p:attrNameLst>
                                          <p:attrName>ppt_y</p:attrName>
                                        </p:attrNameLst>
                                      </p:cBhvr>
                                      <p:tavLst>
                                        <p:tav tm="0">
                                          <p:val>
                                            <p:strVal val="#ppt_y"/>
                                          </p:val>
                                        </p:tav>
                                        <p:tav tm="100000">
                                          <p:val>
                                            <p:strVal val="#ppt_y"/>
                                          </p:val>
                                        </p:tav>
                                      </p:tavLst>
                                    </p:anim>
                                  </p:childTnLst>
                                </p:cTn>
                              </p:par>
                              <p:par>
                                <p:cTn id="13" presetID="22" presetClass="entr" presetSubtype="4" fill="hold" grpId="0" nodeType="withEffect">
                                  <p:stCondLst>
                                    <p:cond delay="1500"/>
                                  </p:stCondLst>
                                  <p:childTnLst>
                                    <p:set>
                                      <p:cBhvr>
                                        <p:cTn id="14" dur="1" fill="hold">
                                          <p:stCondLst>
                                            <p:cond delay="0"/>
                                          </p:stCondLst>
                                        </p:cTn>
                                        <p:tgtEl>
                                          <p:spTgt spid="52"/>
                                        </p:tgtEl>
                                        <p:attrNameLst>
                                          <p:attrName>style.visibility</p:attrName>
                                        </p:attrNameLst>
                                      </p:cBhvr>
                                      <p:to>
                                        <p:strVal val="visible"/>
                                      </p:to>
                                    </p:set>
                                    <p:animEffect transition="in" filter="wipe(down)">
                                      <p:cBhvr>
                                        <p:cTn id="15" dur="500"/>
                                        <p:tgtEl>
                                          <p:spTgt spid="5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par>
                                <p:cTn id="19" presetID="2" presetClass="entr" presetSubtype="2" decel="100000" fill="hold" nodeType="withEffect">
                                  <p:stCondLst>
                                    <p:cond delay="200"/>
                                  </p:stCondLst>
                                  <p:childTnLst>
                                    <p:set>
                                      <p:cBhvr>
                                        <p:cTn id="20" dur="1" fill="hold">
                                          <p:stCondLst>
                                            <p:cond delay="0"/>
                                          </p:stCondLst>
                                        </p:cTn>
                                        <p:tgtEl>
                                          <p:spTgt spid="65"/>
                                        </p:tgtEl>
                                        <p:attrNameLst>
                                          <p:attrName>style.visibility</p:attrName>
                                        </p:attrNameLst>
                                      </p:cBhvr>
                                      <p:to>
                                        <p:strVal val="visible"/>
                                      </p:to>
                                    </p:set>
                                    <p:anim calcmode="lin" valueType="num">
                                      <p:cBhvr additive="base">
                                        <p:cTn id="21" dur="500" fill="hold"/>
                                        <p:tgtEl>
                                          <p:spTgt spid="65"/>
                                        </p:tgtEl>
                                        <p:attrNameLst>
                                          <p:attrName>ppt_x</p:attrName>
                                        </p:attrNameLst>
                                      </p:cBhvr>
                                      <p:tavLst>
                                        <p:tav tm="0">
                                          <p:val>
                                            <p:strVal val="1+#ppt_w/2"/>
                                          </p:val>
                                        </p:tav>
                                        <p:tav tm="100000">
                                          <p:val>
                                            <p:strVal val="#ppt_x"/>
                                          </p:val>
                                        </p:tav>
                                      </p:tavLst>
                                    </p:anim>
                                    <p:anim calcmode="lin" valueType="num">
                                      <p:cBhvr additive="base">
                                        <p:cTn id="22" dur="500" fill="hold"/>
                                        <p:tgtEl>
                                          <p:spTgt spid="65"/>
                                        </p:tgtEl>
                                        <p:attrNameLst>
                                          <p:attrName>ppt_y</p:attrName>
                                        </p:attrNameLst>
                                      </p:cBhvr>
                                      <p:tavLst>
                                        <p:tav tm="0">
                                          <p:val>
                                            <p:strVal val="#ppt_y"/>
                                          </p:val>
                                        </p:tav>
                                        <p:tav tm="100000">
                                          <p:val>
                                            <p:strVal val="#ppt_y"/>
                                          </p:val>
                                        </p:tav>
                                      </p:tavLst>
                                    </p:anim>
                                  </p:childTnLst>
                                </p:cTn>
                              </p:par>
                              <p:par>
                                <p:cTn id="23" presetID="22" presetClass="entr" presetSubtype="1" fill="hold" grpId="0" nodeType="withEffect">
                                  <p:stCondLst>
                                    <p:cond delay="250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par>
                                <p:cTn id="26" presetID="10" presetClass="entr" presetSubtype="0" fill="hold" grpId="0" nodeType="withEffect">
                                  <p:stCondLst>
                                    <p:cond delay="70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500"/>
                                        <p:tgtEl>
                                          <p:spTgt spid="53"/>
                                        </p:tgtEl>
                                      </p:cBhvr>
                                    </p:animEffect>
                                  </p:childTnLst>
                                </p:cTn>
                              </p:par>
                              <p:par>
                                <p:cTn id="29" presetID="2" presetClass="entr" presetSubtype="2" decel="100000" fill="hold" nodeType="withEffect">
                                  <p:stCondLst>
                                    <p:cond delay="40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500" fill="hold"/>
                                        <p:tgtEl>
                                          <p:spTgt spid="71"/>
                                        </p:tgtEl>
                                        <p:attrNameLst>
                                          <p:attrName>ppt_x</p:attrName>
                                        </p:attrNameLst>
                                      </p:cBhvr>
                                      <p:tavLst>
                                        <p:tav tm="0">
                                          <p:val>
                                            <p:strVal val="1+#ppt_w/2"/>
                                          </p:val>
                                        </p:tav>
                                        <p:tav tm="100000">
                                          <p:val>
                                            <p:strVal val="#ppt_x"/>
                                          </p:val>
                                        </p:tav>
                                      </p:tavLst>
                                    </p:anim>
                                    <p:anim calcmode="lin" valueType="num">
                                      <p:cBhvr additive="base">
                                        <p:cTn id="32" dur="500" fill="hold"/>
                                        <p:tgtEl>
                                          <p:spTgt spid="71"/>
                                        </p:tgtEl>
                                        <p:attrNameLst>
                                          <p:attrName>ppt_y</p:attrName>
                                        </p:attrNameLst>
                                      </p:cBhvr>
                                      <p:tavLst>
                                        <p:tav tm="0">
                                          <p:val>
                                            <p:strVal val="#ppt_y"/>
                                          </p:val>
                                        </p:tav>
                                        <p:tav tm="100000">
                                          <p:val>
                                            <p:strVal val="#ppt_y"/>
                                          </p:val>
                                        </p:tav>
                                      </p:tavLst>
                                    </p:anim>
                                  </p:childTnLst>
                                </p:cTn>
                              </p:par>
                              <p:par>
                                <p:cTn id="33" presetID="22" presetClass="entr" presetSubtype="4" fill="hold" grpId="0" nodeType="withEffect">
                                  <p:stCondLst>
                                    <p:cond delay="3500"/>
                                  </p:stCondLst>
                                  <p:childTnLst>
                                    <p:set>
                                      <p:cBhvr>
                                        <p:cTn id="34" dur="1" fill="hold">
                                          <p:stCondLst>
                                            <p:cond delay="0"/>
                                          </p:stCondLst>
                                        </p:cTn>
                                        <p:tgtEl>
                                          <p:spTgt spid="56"/>
                                        </p:tgtEl>
                                        <p:attrNameLst>
                                          <p:attrName>style.visibility</p:attrName>
                                        </p:attrNameLst>
                                      </p:cBhvr>
                                      <p:to>
                                        <p:strVal val="visible"/>
                                      </p:to>
                                    </p:set>
                                    <p:animEffect transition="in" filter="wipe(down)">
                                      <p:cBhvr>
                                        <p:cTn id="35" dur="500"/>
                                        <p:tgtEl>
                                          <p:spTgt spid="56"/>
                                        </p:tgtEl>
                                      </p:cBhvr>
                                    </p:animEffect>
                                  </p:childTnLst>
                                </p:cTn>
                              </p:par>
                              <p:par>
                                <p:cTn id="36" presetID="10" presetClass="entr" presetSubtype="0" fill="hold" grpId="0" nodeType="withEffect">
                                  <p:stCondLst>
                                    <p:cond delay="900"/>
                                  </p:stCondLst>
                                  <p:childTnLst>
                                    <p:set>
                                      <p:cBhvr>
                                        <p:cTn id="37" dur="1" fill="hold">
                                          <p:stCondLst>
                                            <p:cond delay="0"/>
                                          </p:stCondLst>
                                        </p:cTn>
                                        <p:tgtEl>
                                          <p:spTgt spid="54"/>
                                        </p:tgtEl>
                                        <p:attrNameLst>
                                          <p:attrName>style.visibility</p:attrName>
                                        </p:attrNameLst>
                                      </p:cBhvr>
                                      <p:to>
                                        <p:strVal val="visible"/>
                                      </p:to>
                                    </p:set>
                                    <p:animEffect transition="in" filter="fade">
                                      <p:cBhvr>
                                        <p:cTn id="38" dur="500"/>
                                        <p:tgtEl>
                                          <p:spTgt spid="54"/>
                                        </p:tgtEl>
                                      </p:cBhvr>
                                    </p:animEffect>
                                  </p:childTnLst>
                                </p:cTn>
                              </p:par>
                              <p:par>
                                <p:cTn id="39" presetID="2" presetClass="entr" presetSubtype="2" decel="100000" fill="hold" nodeType="withEffect">
                                  <p:stCondLst>
                                    <p:cond delay="700"/>
                                  </p:stCondLst>
                                  <p:childTnLst>
                                    <p:set>
                                      <p:cBhvr>
                                        <p:cTn id="40" dur="1" fill="hold">
                                          <p:stCondLst>
                                            <p:cond delay="0"/>
                                          </p:stCondLst>
                                        </p:cTn>
                                        <p:tgtEl>
                                          <p:spTgt spid="77"/>
                                        </p:tgtEl>
                                        <p:attrNameLst>
                                          <p:attrName>style.visibility</p:attrName>
                                        </p:attrNameLst>
                                      </p:cBhvr>
                                      <p:to>
                                        <p:strVal val="visible"/>
                                      </p:to>
                                    </p:set>
                                    <p:anim calcmode="lin" valueType="num">
                                      <p:cBhvr additive="base">
                                        <p:cTn id="41" dur="500" fill="hold"/>
                                        <p:tgtEl>
                                          <p:spTgt spid="77"/>
                                        </p:tgtEl>
                                        <p:attrNameLst>
                                          <p:attrName>ppt_x</p:attrName>
                                        </p:attrNameLst>
                                      </p:cBhvr>
                                      <p:tavLst>
                                        <p:tav tm="0">
                                          <p:val>
                                            <p:strVal val="1+#ppt_w/2"/>
                                          </p:val>
                                        </p:tav>
                                        <p:tav tm="100000">
                                          <p:val>
                                            <p:strVal val="#ppt_x"/>
                                          </p:val>
                                        </p:tav>
                                      </p:tavLst>
                                    </p:anim>
                                    <p:anim calcmode="lin" valueType="num">
                                      <p:cBhvr additive="base">
                                        <p:cTn id="42" dur="500" fill="hold"/>
                                        <p:tgtEl>
                                          <p:spTgt spid="77"/>
                                        </p:tgtEl>
                                        <p:attrNameLst>
                                          <p:attrName>ppt_y</p:attrName>
                                        </p:attrNameLst>
                                      </p:cBhvr>
                                      <p:tavLst>
                                        <p:tav tm="0">
                                          <p:val>
                                            <p:strVal val="#ppt_y"/>
                                          </p:val>
                                        </p:tav>
                                        <p:tav tm="100000">
                                          <p:val>
                                            <p:strVal val="#ppt_y"/>
                                          </p:val>
                                        </p:tav>
                                      </p:tavLst>
                                    </p:anim>
                                  </p:childTnLst>
                                </p:cTn>
                              </p:par>
                              <p:par>
                                <p:cTn id="43" presetID="22" presetClass="entr" presetSubtype="1" fill="hold" grpId="0" nodeType="withEffect">
                                  <p:stCondLst>
                                    <p:cond delay="4500"/>
                                  </p:stCondLst>
                                  <p:childTnLst>
                                    <p:set>
                                      <p:cBhvr>
                                        <p:cTn id="44" dur="1" fill="hold">
                                          <p:stCondLst>
                                            <p:cond delay="0"/>
                                          </p:stCondLst>
                                        </p:cTn>
                                        <p:tgtEl>
                                          <p:spTgt spid="58"/>
                                        </p:tgtEl>
                                        <p:attrNameLst>
                                          <p:attrName>style.visibility</p:attrName>
                                        </p:attrNameLst>
                                      </p:cBhvr>
                                      <p:to>
                                        <p:strVal val="visible"/>
                                      </p:to>
                                    </p:set>
                                    <p:animEffect transition="in" filter="wipe(up)">
                                      <p:cBhvr>
                                        <p:cTn id="45" dur="500"/>
                                        <p:tgtEl>
                                          <p:spTgt spid="58"/>
                                        </p:tgtEl>
                                      </p:cBhvr>
                                    </p:animEffect>
                                  </p:childTnLst>
                                </p:cTn>
                              </p:par>
                              <p:par>
                                <p:cTn id="46" presetID="10" presetClass="entr" presetSubtype="0" fill="hold" grpId="0" nodeType="withEffect">
                                  <p:stCondLst>
                                    <p:cond delay="1100"/>
                                  </p:stCondLst>
                                  <p:childTnLst>
                                    <p:set>
                                      <p:cBhvr>
                                        <p:cTn id="47" dur="1" fill="hold">
                                          <p:stCondLst>
                                            <p:cond delay="0"/>
                                          </p:stCondLst>
                                        </p:cTn>
                                        <p:tgtEl>
                                          <p:spTgt spid="55"/>
                                        </p:tgtEl>
                                        <p:attrNameLst>
                                          <p:attrName>style.visibility</p:attrName>
                                        </p:attrNameLst>
                                      </p:cBhvr>
                                      <p:to>
                                        <p:strVal val="visible"/>
                                      </p:to>
                                    </p:set>
                                    <p:animEffect transition="in" filter="fade">
                                      <p:cBhvr>
                                        <p:cTn id="48" dur="500"/>
                                        <p:tgtEl>
                                          <p:spTgt spid="55"/>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4" fill="hold" grpId="0" nodeType="clickEffect">
                                  <p:stCondLst>
                                    <p:cond delay="0"/>
                                  </p:stCondLst>
                                  <p:childTnLst>
                                    <p:set>
                                      <p:cBhvr>
                                        <p:cTn id="52" dur="1" fill="hold">
                                          <p:stCondLst>
                                            <p:cond delay="0"/>
                                          </p:stCondLst>
                                        </p:cTn>
                                        <p:tgtEl>
                                          <p:spTgt spid="1033"/>
                                        </p:tgtEl>
                                        <p:attrNameLst>
                                          <p:attrName>style.visibility</p:attrName>
                                        </p:attrNameLst>
                                      </p:cBhvr>
                                      <p:to>
                                        <p:strVal val="visible"/>
                                      </p:to>
                                    </p:set>
                                    <p:anim calcmode="lin" valueType="num">
                                      <p:cBhvr additive="base">
                                        <p:cTn id="53" dur="500"/>
                                        <p:tgtEl>
                                          <p:spTgt spid="1033"/>
                                        </p:tgtEl>
                                        <p:attrNameLst>
                                          <p:attrName>ppt_y</p:attrName>
                                        </p:attrNameLst>
                                      </p:cBhvr>
                                      <p:tavLst>
                                        <p:tav tm="0">
                                          <p:val>
                                            <p:strVal val="#ppt_y+#ppt_h*1.125000"/>
                                          </p:val>
                                        </p:tav>
                                        <p:tav tm="100000">
                                          <p:val>
                                            <p:strVal val="#ppt_y"/>
                                          </p:val>
                                        </p:tav>
                                      </p:tavLst>
                                    </p:anim>
                                    <p:animEffect transition="in" filter="wipe(up)">
                                      <p:cBhvr>
                                        <p:cTn id="54" dur="500"/>
                                        <p:tgtEl>
                                          <p:spTgt spid="1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3" grpId="0" animBg="1"/>
      <p:bldP spid="51" grpId="0"/>
      <p:bldP spid="52" grpId="0"/>
      <p:bldP spid="53" grpId="0"/>
      <p:bldP spid="54" grpId="0"/>
      <p:bldP spid="55" grpId="0"/>
      <p:bldP spid="56" grpId="0"/>
      <p:bldP spid="57" grpId="0"/>
      <p:bldP spid="5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3"/>
          <p:cNvGraphicFramePr>
            <a:graphicFrameLocks noChangeAspect="1"/>
          </p:cNvGraphicFramePr>
          <p:nvPr/>
        </p:nvGraphicFramePr>
        <p:xfrm>
          <a:off x="1235229" y="2348880"/>
          <a:ext cx="9017000" cy="966788"/>
        </p:xfrm>
        <a:graphic>
          <a:graphicData uri="http://schemas.openxmlformats.org/presentationml/2006/ole">
            <mc:AlternateContent xmlns:mc="http://schemas.openxmlformats.org/markup-compatibility/2006">
              <mc:Choice xmlns:v="urn:schemas-microsoft-com:vml" Requires="v">
                <p:oleObj spid="_x0000_s1028" name="公式" r:id="rId3" imgW="3390840" imgH="444240" progId="Equation.3">
                  <p:embed/>
                </p:oleObj>
              </mc:Choice>
              <mc:Fallback>
                <p:oleObj name="公式" r:id="rId3" imgW="3390840" imgH="444240" progId="Equation.3">
                  <p:embed/>
                  <p:pic>
                    <p:nvPicPr>
                      <p:cNvPr id="1026" name="Object 3"/>
                      <p:cNvPicPr>
                        <a:picLocks noChangeAspect="1" noChangeArrowheads="1"/>
                      </p:cNvPicPr>
                      <p:nvPr/>
                    </p:nvPicPr>
                    <p:blipFill>
                      <a:blip r:embed="rId4"/>
                      <a:srcRect/>
                      <a:stretch>
                        <a:fillRect/>
                      </a:stretch>
                    </p:blipFill>
                    <p:spPr bwMode="auto">
                      <a:xfrm>
                        <a:off x="1235229" y="2348880"/>
                        <a:ext cx="9017000" cy="966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2" name="组合 11"/>
          <p:cNvGrpSpPr>
            <a:grpSpLocks/>
          </p:cNvGrpSpPr>
          <p:nvPr/>
        </p:nvGrpSpPr>
        <p:grpSpPr bwMode="auto">
          <a:xfrm>
            <a:off x="14760" y="764704"/>
            <a:ext cx="4608512" cy="822325"/>
            <a:chOff x="11113" y="950913"/>
            <a:chExt cx="5445943" cy="822325"/>
          </a:xfrm>
        </p:grpSpPr>
        <p:pic>
          <p:nvPicPr>
            <p:cNvPr id="13" name="TextBox 17"/>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二、资金预测的方法步骤</a:t>
              </a:r>
            </a:p>
          </p:txBody>
        </p:sp>
      </p:grpSp>
      <p:sp>
        <p:nvSpPr>
          <p:cNvPr id="2" name="矩形 1"/>
          <p:cNvSpPr/>
          <p:nvPr/>
        </p:nvSpPr>
        <p:spPr>
          <a:xfrm>
            <a:off x="1017530" y="3861048"/>
            <a:ext cx="6446621" cy="1938992"/>
          </a:xfrm>
          <a:prstGeom prst="rect">
            <a:avLst/>
          </a:prstGeom>
        </p:spPr>
        <p:txBody>
          <a:bodyPr wrap="square">
            <a:spAutoFit/>
          </a:bodyPr>
          <a:lstStyle/>
          <a:p>
            <a:pPr>
              <a:lnSpc>
                <a:spcPct val="150000"/>
              </a:lnSpc>
            </a:pPr>
            <a:r>
              <a:rPr lang="zh-CN" altLang="zh-CN" sz="2000" dirty="0"/>
              <a:t>其中，</a:t>
            </a:r>
            <a:r>
              <a:rPr lang="en-US" altLang="zh-CN" sz="2000" dirty="0"/>
              <a:t>A</a:t>
            </a:r>
            <a:r>
              <a:rPr lang="zh-CN" altLang="zh-CN" sz="2000" dirty="0"/>
              <a:t>为随销售而变化的敏感性资产；</a:t>
            </a:r>
            <a:r>
              <a:rPr lang="en-US" altLang="zh-CN" sz="2000" dirty="0"/>
              <a:t>L</a:t>
            </a:r>
            <a:r>
              <a:rPr lang="zh-CN" altLang="zh-CN" sz="2000" dirty="0"/>
              <a:t>为随销售而变化的敏感性负债；</a:t>
            </a:r>
            <a:r>
              <a:rPr lang="en-US" altLang="zh-CN" sz="2000" dirty="0"/>
              <a:t>S</a:t>
            </a:r>
            <a:r>
              <a:rPr lang="en-US" altLang="zh-CN" sz="2000" baseline="-25000" dirty="0"/>
              <a:t>0</a:t>
            </a:r>
            <a:r>
              <a:rPr lang="zh-CN" altLang="zh-CN" sz="2000" dirty="0"/>
              <a:t>为基期销售收人；</a:t>
            </a:r>
            <a:r>
              <a:rPr lang="en-US" altLang="zh-CN" sz="2000" dirty="0"/>
              <a:t>S</a:t>
            </a:r>
            <a:r>
              <a:rPr lang="en-US" altLang="zh-CN" sz="2000" baseline="-25000" dirty="0"/>
              <a:t>1</a:t>
            </a:r>
            <a:r>
              <a:rPr lang="zh-CN" altLang="zh-CN" sz="2000" dirty="0"/>
              <a:t>为预测期销售收人；</a:t>
            </a:r>
            <a:r>
              <a:rPr lang="en-US" altLang="zh-CN" sz="2000" dirty="0"/>
              <a:t>D</a:t>
            </a:r>
            <a:r>
              <a:rPr lang="zh-CN" altLang="en-US" sz="2000" dirty="0"/>
              <a:t>为计划期提取折旧未使用额；</a:t>
            </a:r>
            <a:r>
              <a:rPr lang="en-US" altLang="zh-CN" sz="2000" dirty="0"/>
              <a:t>R</a:t>
            </a:r>
            <a:r>
              <a:rPr lang="zh-CN" altLang="zh-CN" sz="2000" dirty="0"/>
              <a:t>为销售净利率；</a:t>
            </a:r>
            <a:r>
              <a:rPr lang="en-US" altLang="zh-CN" sz="2000" dirty="0"/>
              <a:t>f</a:t>
            </a:r>
            <a:r>
              <a:rPr lang="zh-CN" altLang="zh-CN" sz="2000" dirty="0"/>
              <a:t>股利支付率；</a:t>
            </a:r>
            <a:r>
              <a:rPr lang="en-US" altLang="zh-CN" sz="2000" dirty="0"/>
              <a:t>M</a:t>
            </a:r>
            <a:r>
              <a:rPr lang="en-US" altLang="zh-CN" sz="2000" baseline="-25000" dirty="0"/>
              <a:t>1</a:t>
            </a:r>
            <a:r>
              <a:rPr lang="zh-CN" altLang="zh-CN" sz="2000" dirty="0"/>
              <a:t>为零星资金需求。</a:t>
            </a:r>
          </a:p>
        </p:txBody>
      </p:sp>
      <p:grpSp>
        <p:nvGrpSpPr>
          <p:cNvPr id="17" name="组合 16">
            <a:extLst>
              <a:ext uri="{FF2B5EF4-FFF2-40B4-BE49-F238E27FC236}">
                <a16:creationId xmlns:a16="http://schemas.microsoft.com/office/drawing/2014/main" id="{B0BD6290-7AEA-41D0-9ECC-BAC7191786EE}"/>
              </a:ext>
            </a:extLst>
          </p:cNvPr>
          <p:cNvGrpSpPr/>
          <p:nvPr/>
        </p:nvGrpSpPr>
        <p:grpSpPr>
          <a:xfrm>
            <a:off x="191345" y="92845"/>
            <a:ext cx="4015430" cy="613803"/>
            <a:chOff x="1271464" y="2420888"/>
            <a:chExt cx="4392488" cy="613803"/>
          </a:xfrm>
        </p:grpSpPr>
        <p:sp>
          <p:nvSpPr>
            <p:cNvPr id="18" name="矩形 2">
              <a:extLst>
                <a:ext uri="{FF2B5EF4-FFF2-40B4-BE49-F238E27FC236}">
                  <a16:creationId xmlns:a16="http://schemas.microsoft.com/office/drawing/2014/main" id="{F5961714-4A9D-4525-8B54-AC47A9429DC7}"/>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9" name="TextBox 9">
              <a:extLst>
                <a:ext uri="{FF2B5EF4-FFF2-40B4-BE49-F238E27FC236}">
                  <a16:creationId xmlns:a16="http://schemas.microsoft.com/office/drawing/2014/main" id="{D75913E7-027D-4BAE-BD1A-6723DE137542}"/>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步骤四   资金预测</a:t>
              </a:r>
            </a:p>
          </p:txBody>
        </p:sp>
      </p:grpSp>
    </p:spTree>
    <p:extLst>
      <p:ext uri="{BB962C8B-B14F-4D97-AF65-F5344CB8AC3E}">
        <p14:creationId xmlns:p14="http://schemas.microsoft.com/office/powerpoint/2010/main" val="38246789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a:grpSpLocks/>
          </p:cNvGrpSpPr>
          <p:nvPr/>
        </p:nvGrpSpPr>
        <p:grpSpPr bwMode="auto">
          <a:xfrm>
            <a:off x="14760" y="764704"/>
            <a:ext cx="4608512" cy="822325"/>
            <a:chOff x="11113" y="950913"/>
            <a:chExt cx="5445943" cy="822325"/>
          </a:xfrm>
        </p:grpSpPr>
        <p:pic>
          <p:nvPicPr>
            <p:cNvPr id="13"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二、资金预测的方法步骤</a:t>
              </a:r>
            </a:p>
          </p:txBody>
        </p:sp>
      </p:grpSp>
      <p:sp>
        <p:nvSpPr>
          <p:cNvPr id="3" name="矩形 2"/>
          <p:cNvSpPr/>
          <p:nvPr/>
        </p:nvSpPr>
        <p:spPr>
          <a:xfrm>
            <a:off x="767407" y="1571126"/>
            <a:ext cx="10657183" cy="955903"/>
          </a:xfrm>
          <a:prstGeom prst="rect">
            <a:avLst/>
          </a:prstGeom>
        </p:spPr>
        <p:txBody>
          <a:bodyPr wrap="square">
            <a:spAutoFit/>
          </a:bodyPr>
          <a:lstStyle/>
          <a:p>
            <a:pPr>
              <a:lnSpc>
                <a:spcPct val="150000"/>
              </a:lnSpc>
            </a:pPr>
            <a:r>
              <a:rPr lang="zh-CN" altLang="zh-CN" sz="2000" dirty="0"/>
              <a:t>威盛公司</a:t>
            </a:r>
            <a:r>
              <a:rPr lang="en-US" altLang="zh-CN" sz="2000" dirty="0"/>
              <a:t>2018</a:t>
            </a:r>
            <a:r>
              <a:rPr lang="zh-CN" altLang="zh-CN" sz="2000" dirty="0"/>
              <a:t>年厂房设备的利用率已达饱和状态，全年的销售收入为</a:t>
            </a:r>
            <a:r>
              <a:rPr lang="en-US" altLang="zh-CN" sz="2000" dirty="0"/>
              <a:t>1 000</a:t>
            </a:r>
            <a:r>
              <a:rPr lang="zh-CN" altLang="zh-CN" sz="2000" dirty="0"/>
              <a:t>万元，获得税后净利</a:t>
            </a:r>
            <a:r>
              <a:rPr lang="en-US" altLang="zh-CN" sz="2000" dirty="0"/>
              <a:t>50</a:t>
            </a:r>
            <a:r>
              <a:rPr lang="zh-CN" altLang="zh-CN" sz="2000" dirty="0"/>
              <a:t>万元，发放了股利</a:t>
            </a:r>
            <a:r>
              <a:rPr lang="en-US" altLang="zh-CN" sz="2000" dirty="0"/>
              <a:t>30</a:t>
            </a:r>
            <a:r>
              <a:rPr lang="zh-CN" altLang="zh-CN" sz="2000" dirty="0"/>
              <a:t>万元。</a:t>
            </a:r>
            <a:r>
              <a:rPr lang="en-US" altLang="zh-CN" sz="2000" dirty="0"/>
              <a:t>2018</a:t>
            </a:r>
            <a:r>
              <a:rPr lang="zh-CN" altLang="zh-CN" sz="2000" dirty="0"/>
              <a:t>年</a:t>
            </a:r>
            <a:r>
              <a:rPr lang="en-US" altLang="zh-CN" sz="2000" dirty="0"/>
              <a:t>12</a:t>
            </a:r>
            <a:r>
              <a:rPr lang="zh-CN" altLang="zh-CN" sz="2000" dirty="0"/>
              <a:t>月</a:t>
            </a:r>
            <a:r>
              <a:rPr lang="en-US" altLang="zh-CN" sz="2000" dirty="0"/>
              <a:t>31</a:t>
            </a:r>
            <a:r>
              <a:rPr lang="zh-CN" altLang="zh-CN" sz="2000" dirty="0"/>
              <a:t>日简略资产负债表如</a:t>
            </a:r>
            <a:r>
              <a:rPr lang="zh-CN" altLang="en-US" sz="2000" dirty="0"/>
              <a:t>下表</a:t>
            </a:r>
            <a:r>
              <a:rPr lang="zh-CN" altLang="zh-CN" sz="2000" dirty="0"/>
              <a:t>所示。</a:t>
            </a:r>
          </a:p>
        </p:txBody>
      </p:sp>
      <p:graphicFrame>
        <p:nvGraphicFramePr>
          <p:cNvPr id="4" name="表格 3"/>
          <p:cNvGraphicFramePr>
            <a:graphicFrameLocks noGrp="1"/>
          </p:cNvGraphicFramePr>
          <p:nvPr/>
        </p:nvGraphicFramePr>
        <p:xfrm>
          <a:off x="1307467" y="2996952"/>
          <a:ext cx="8820980" cy="2448273"/>
        </p:xfrm>
        <a:graphic>
          <a:graphicData uri="http://schemas.openxmlformats.org/drawingml/2006/table">
            <a:tbl>
              <a:tblPr firstRow="1" firstCol="1" bandRow="1">
                <a:tableStyleId>{5C22544A-7EE6-4342-B048-85BDC9FD1C3A}</a:tableStyleId>
              </a:tblPr>
              <a:tblGrid>
                <a:gridCol w="2205245">
                  <a:extLst>
                    <a:ext uri="{9D8B030D-6E8A-4147-A177-3AD203B41FA5}">
                      <a16:colId xmlns:a16="http://schemas.microsoft.com/office/drawing/2014/main" val="20000"/>
                    </a:ext>
                  </a:extLst>
                </a:gridCol>
                <a:gridCol w="2205245">
                  <a:extLst>
                    <a:ext uri="{9D8B030D-6E8A-4147-A177-3AD203B41FA5}">
                      <a16:colId xmlns:a16="http://schemas.microsoft.com/office/drawing/2014/main" val="20001"/>
                    </a:ext>
                  </a:extLst>
                </a:gridCol>
                <a:gridCol w="2205245">
                  <a:extLst>
                    <a:ext uri="{9D8B030D-6E8A-4147-A177-3AD203B41FA5}">
                      <a16:colId xmlns:a16="http://schemas.microsoft.com/office/drawing/2014/main" val="20002"/>
                    </a:ext>
                  </a:extLst>
                </a:gridCol>
                <a:gridCol w="2205245">
                  <a:extLst>
                    <a:ext uri="{9D8B030D-6E8A-4147-A177-3AD203B41FA5}">
                      <a16:colId xmlns:a16="http://schemas.microsoft.com/office/drawing/2014/main" val="20003"/>
                    </a:ext>
                  </a:extLst>
                </a:gridCol>
              </a:tblGrid>
              <a:tr h="349467">
                <a:tc>
                  <a:txBody>
                    <a:bodyPr/>
                    <a:lstStyle/>
                    <a:p>
                      <a:pPr algn="ctr">
                        <a:lnSpc>
                          <a:spcPts val="1800"/>
                        </a:lnSpc>
                        <a:spcAft>
                          <a:spcPts val="0"/>
                        </a:spcAft>
                      </a:pPr>
                      <a:r>
                        <a:rPr lang="zh-CN" sz="1800" b="1" kern="0" dirty="0">
                          <a:effectLst/>
                        </a:rPr>
                        <a:t>资</a:t>
                      </a:r>
                      <a:r>
                        <a:rPr lang="en-US" sz="1800" b="1" kern="0" dirty="0">
                          <a:effectLst/>
                        </a:rPr>
                        <a:t>  </a:t>
                      </a:r>
                      <a:r>
                        <a:rPr lang="zh-CN" sz="1800" b="1" kern="0" dirty="0">
                          <a:effectLst/>
                        </a:rPr>
                        <a:t>产</a:t>
                      </a:r>
                      <a:endParaRPr lang="zh-CN" sz="1800" b="1" kern="100" dirty="0">
                        <a:effectLst/>
                        <a:latin typeface="Calibri"/>
                        <a:ea typeface="宋体"/>
                        <a:cs typeface="Times New Roman"/>
                      </a:endParaRPr>
                    </a:p>
                  </a:txBody>
                  <a:tcPr marL="68580" marR="68580" marT="0" marB="0" anchor="ctr"/>
                </a:tc>
                <a:tc>
                  <a:txBody>
                    <a:bodyPr/>
                    <a:lstStyle/>
                    <a:p>
                      <a:pPr algn="ctr">
                        <a:lnSpc>
                          <a:spcPts val="1800"/>
                        </a:lnSpc>
                        <a:spcAft>
                          <a:spcPts val="0"/>
                        </a:spcAft>
                      </a:pPr>
                      <a:r>
                        <a:rPr lang="zh-CN" sz="1800" b="1" kern="0">
                          <a:effectLst/>
                        </a:rPr>
                        <a:t>金</a:t>
                      </a:r>
                      <a:r>
                        <a:rPr lang="en-US" sz="1800" b="1" kern="0">
                          <a:effectLst/>
                        </a:rPr>
                        <a:t>  </a:t>
                      </a:r>
                      <a:r>
                        <a:rPr lang="zh-CN" sz="1800" b="1" kern="0">
                          <a:effectLst/>
                        </a:rPr>
                        <a:t>额</a:t>
                      </a:r>
                      <a:endParaRPr lang="zh-CN" sz="1800" b="1" kern="100">
                        <a:effectLst/>
                        <a:latin typeface="Calibri"/>
                        <a:ea typeface="宋体"/>
                        <a:cs typeface="Times New Roman"/>
                      </a:endParaRPr>
                    </a:p>
                  </a:txBody>
                  <a:tcPr marL="68580" marR="68580" marT="0" marB="0" anchor="ctr"/>
                </a:tc>
                <a:tc>
                  <a:txBody>
                    <a:bodyPr/>
                    <a:lstStyle/>
                    <a:p>
                      <a:pPr algn="ctr">
                        <a:lnSpc>
                          <a:spcPts val="1800"/>
                        </a:lnSpc>
                        <a:spcAft>
                          <a:spcPts val="0"/>
                        </a:spcAft>
                      </a:pPr>
                      <a:r>
                        <a:rPr lang="zh-CN" sz="1800" b="1" kern="0">
                          <a:effectLst/>
                        </a:rPr>
                        <a:t>权</a:t>
                      </a:r>
                      <a:r>
                        <a:rPr lang="en-US" sz="1800" b="1" kern="0">
                          <a:effectLst/>
                        </a:rPr>
                        <a:t>  </a:t>
                      </a:r>
                      <a:r>
                        <a:rPr lang="zh-CN" sz="1800" b="1" kern="0">
                          <a:effectLst/>
                        </a:rPr>
                        <a:t>益</a:t>
                      </a:r>
                      <a:endParaRPr lang="zh-CN" sz="1800" b="1" kern="100">
                        <a:effectLst/>
                        <a:latin typeface="Calibri"/>
                        <a:ea typeface="宋体"/>
                        <a:cs typeface="Times New Roman"/>
                      </a:endParaRPr>
                    </a:p>
                  </a:txBody>
                  <a:tcPr marL="68580" marR="68580" marT="0" marB="0" anchor="ctr"/>
                </a:tc>
                <a:tc>
                  <a:txBody>
                    <a:bodyPr/>
                    <a:lstStyle/>
                    <a:p>
                      <a:pPr algn="ctr">
                        <a:lnSpc>
                          <a:spcPts val="1800"/>
                        </a:lnSpc>
                        <a:spcAft>
                          <a:spcPts val="0"/>
                        </a:spcAft>
                      </a:pPr>
                      <a:r>
                        <a:rPr lang="zh-CN" sz="1800" b="1" kern="0">
                          <a:effectLst/>
                        </a:rPr>
                        <a:t>金</a:t>
                      </a:r>
                      <a:r>
                        <a:rPr lang="en-US" sz="1800" b="1" kern="0">
                          <a:effectLst/>
                        </a:rPr>
                        <a:t>  </a:t>
                      </a:r>
                      <a:r>
                        <a:rPr lang="zh-CN" sz="1800" b="1" kern="0">
                          <a:effectLst/>
                        </a:rPr>
                        <a:t>额</a:t>
                      </a:r>
                      <a:endParaRPr lang="zh-CN" sz="1800" b="1" kern="100">
                        <a:effectLst/>
                        <a:latin typeface="Calibri"/>
                        <a:ea typeface="宋体"/>
                        <a:cs typeface="Times New Roman"/>
                      </a:endParaRPr>
                    </a:p>
                  </a:txBody>
                  <a:tcPr marL="68580" marR="68580" marT="0" marB="0" anchor="ctr"/>
                </a:tc>
                <a:extLst>
                  <a:ext uri="{0D108BD9-81ED-4DB2-BD59-A6C34878D82A}">
                    <a16:rowId xmlns:a16="http://schemas.microsoft.com/office/drawing/2014/main" val="10000"/>
                  </a:ext>
                </a:extLst>
              </a:tr>
              <a:tr h="349801">
                <a:tc>
                  <a:txBody>
                    <a:bodyPr/>
                    <a:lstStyle/>
                    <a:p>
                      <a:pPr algn="just">
                        <a:lnSpc>
                          <a:spcPts val="1800"/>
                        </a:lnSpc>
                        <a:spcAft>
                          <a:spcPts val="0"/>
                        </a:spcAft>
                      </a:pPr>
                      <a:r>
                        <a:rPr lang="zh-CN" sz="1800" b="1" kern="0" dirty="0">
                          <a:effectLst/>
                        </a:rPr>
                        <a:t>现金</a:t>
                      </a:r>
                      <a:endParaRPr lang="zh-CN" sz="1800" b="1" kern="100" dirty="0">
                        <a:effectLst/>
                        <a:latin typeface="Calibri"/>
                        <a:ea typeface="宋体"/>
                        <a:cs typeface="Times New Roman"/>
                      </a:endParaRPr>
                    </a:p>
                  </a:txBody>
                  <a:tcPr marL="68580" marR="68580" marT="0" marB="0" anchor="ctr"/>
                </a:tc>
                <a:tc>
                  <a:txBody>
                    <a:bodyPr/>
                    <a:lstStyle/>
                    <a:p>
                      <a:pPr algn="ctr">
                        <a:lnSpc>
                          <a:spcPts val="1800"/>
                        </a:lnSpc>
                        <a:spcAft>
                          <a:spcPts val="0"/>
                        </a:spcAft>
                      </a:pPr>
                      <a:r>
                        <a:rPr lang="en-US" sz="1800" b="1" kern="0" dirty="0">
                          <a:effectLst/>
                        </a:rPr>
                        <a:t>5</a:t>
                      </a:r>
                      <a:endParaRPr lang="zh-CN" sz="1800" b="1" kern="100" dirty="0">
                        <a:effectLst/>
                        <a:latin typeface="Calibri"/>
                        <a:ea typeface="宋体"/>
                        <a:cs typeface="Times New Roman"/>
                      </a:endParaRPr>
                    </a:p>
                  </a:txBody>
                  <a:tcPr marL="68580" marR="68580" marT="0" marB="0" anchor="ctr"/>
                </a:tc>
                <a:tc>
                  <a:txBody>
                    <a:bodyPr/>
                    <a:lstStyle/>
                    <a:p>
                      <a:pPr algn="just">
                        <a:lnSpc>
                          <a:spcPts val="1800"/>
                        </a:lnSpc>
                        <a:spcAft>
                          <a:spcPts val="0"/>
                        </a:spcAft>
                      </a:pPr>
                      <a:r>
                        <a:rPr lang="zh-CN" sz="1800" b="1" kern="0">
                          <a:effectLst/>
                        </a:rPr>
                        <a:t>应付账款</a:t>
                      </a:r>
                      <a:endParaRPr lang="zh-CN" sz="1800" b="1" kern="100">
                        <a:effectLst/>
                        <a:latin typeface="Calibri"/>
                        <a:ea typeface="宋体"/>
                        <a:cs typeface="Times New Roman"/>
                      </a:endParaRPr>
                    </a:p>
                  </a:txBody>
                  <a:tcPr marL="68580" marR="68580" marT="0" marB="0" anchor="ctr"/>
                </a:tc>
                <a:tc>
                  <a:txBody>
                    <a:bodyPr/>
                    <a:lstStyle/>
                    <a:p>
                      <a:pPr algn="ctr">
                        <a:lnSpc>
                          <a:spcPts val="1800"/>
                        </a:lnSpc>
                        <a:spcAft>
                          <a:spcPts val="0"/>
                        </a:spcAft>
                      </a:pPr>
                      <a:r>
                        <a:rPr lang="en-US" sz="1800" b="1" kern="0">
                          <a:effectLst/>
                        </a:rPr>
                        <a:t>40</a:t>
                      </a:r>
                      <a:endParaRPr lang="zh-CN" sz="1800" b="1" kern="100">
                        <a:effectLst/>
                        <a:latin typeface="Calibri"/>
                        <a:ea typeface="宋体"/>
                        <a:cs typeface="Times New Roman"/>
                      </a:endParaRPr>
                    </a:p>
                  </a:txBody>
                  <a:tcPr marL="68580" marR="68580" marT="0" marB="0" anchor="ctr"/>
                </a:tc>
                <a:extLst>
                  <a:ext uri="{0D108BD9-81ED-4DB2-BD59-A6C34878D82A}">
                    <a16:rowId xmlns:a16="http://schemas.microsoft.com/office/drawing/2014/main" val="10001"/>
                  </a:ext>
                </a:extLst>
              </a:tr>
              <a:tr h="349801">
                <a:tc>
                  <a:txBody>
                    <a:bodyPr/>
                    <a:lstStyle/>
                    <a:p>
                      <a:pPr algn="just">
                        <a:lnSpc>
                          <a:spcPts val="1800"/>
                        </a:lnSpc>
                        <a:spcAft>
                          <a:spcPts val="0"/>
                        </a:spcAft>
                      </a:pPr>
                      <a:r>
                        <a:rPr lang="zh-CN" sz="1800" b="1" kern="0" dirty="0">
                          <a:effectLst/>
                        </a:rPr>
                        <a:t>应收账款</a:t>
                      </a:r>
                      <a:endParaRPr lang="zh-CN" sz="1800" b="1" kern="100" dirty="0">
                        <a:effectLst/>
                        <a:latin typeface="Calibri"/>
                        <a:ea typeface="宋体"/>
                        <a:cs typeface="Times New Roman"/>
                      </a:endParaRPr>
                    </a:p>
                  </a:txBody>
                  <a:tcPr marL="68580" marR="68580" marT="0" marB="0" anchor="ctr"/>
                </a:tc>
                <a:tc>
                  <a:txBody>
                    <a:bodyPr/>
                    <a:lstStyle/>
                    <a:p>
                      <a:pPr algn="ctr">
                        <a:lnSpc>
                          <a:spcPts val="1800"/>
                        </a:lnSpc>
                        <a:spcAft>
                          <a:spcPts val="0"/>
                        </a:spcAft>
                      </a:pPr>
                      <a:r>
                        <a:rPr lang="en-US" sz="1800" b="1" kern="0" dirty="0">
                          <a:effectLst/>
                        </a:rPr>
                        <a:t>90</a:t>
                      </a:r>
                      <a:endParaRPr lang="zh-CN" sz="1800" b="1" kern="100" dirty="0">
                        <a:effectLst/>
                        <a:latin typeface="Calibri"/>
                        <a:ea typeface="宋体"/>
                        <a:cs typeface="Times New Roman"/>
                      </a:endParaRPr>
                    </a:p>
                  </a:txBody>
                  <a:tcPr marL="68580" marR="68580" marT="0" marB="0" anchor="ctr"/>
                </a:tc>
                <a:tc>
                  <a:txBody>
                    <a:bodyPr/>
                    <a:lstStyle/>
                    <a:p>
                      <a:pPr algn="just">
                        <a:lnSpc>
                          <a:spcPts val="1800"/>
                        </a:lnSpc>
                        <a:spcAft>
                          <a:spcPts val="0"/>
                        </a:spcAft>
                      </a:pPr>
                      <a:r>
                        <a:rPr lang="zh-CN" sz="1800" b="1" kern="0" dirty="0">
                          <a:effectLst/>
                        </a:rPr>
                        <a:t>应交税费</a:t>
                      </a:r>
                      <a:endParaRPr lang="zh-CN" sz="1800" b="1" kern="100" dirty="0">
                        <a:effectLst/>
                        <a:latin typeface="Calibri"/>
                        <a:ea typeface="宋体"/>
                        <a:cs typeface="Times New Roman"/>
                      </a:endParaRPr>
                    </a:p>
                  </a:txBody>
                  <a:tcPr marL="68580" marR="68580" marT="0" marB="0" anchor="ctr"/>
                </a:tc>
                <a:tc>
                  <a:txBody>
                    <a:bodyPr/>
                    <a:lstStyle/>
                    <a:p>
                      <a:pPr algn="ctr">
                        <a:lnSpc>
                          <a:spcPts val="1800"/>
                        </a:lnSpc>
                        <a:spcAft>
                          <a:spcPts val="0"/>
                        </a:spcAft>
                      </a:pPr>
                      <a:r>
                        <a:rPr lang="en-US" sz="1800" b="1" kern="0" dirty="0">
                          <a:effectLst/>
                        </a:rPr>
                        <a:t>25</a:t>
                      </a:r>
                      <a:endParaRPr lang="zh-CN" sz="1800" b="1"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val="10002"/>
                  </a:ext>
                </a:extLst>
              </a:tr>
              <a:tr h="349801">
                <a:tc>
                  <a:txBody>
                    <a:bodyPr/>
                    <a:lstStyle/>
                    <a:p>
                      <a:pPr algn="just">
                        <a:lnSpc>
                          <a:spcPts val="1800"/>
                        </a:lnSpc>
                        <a:spcAft>
                          <a:spcPts val="0"/>
                        </a:spcAft>
                      </a:pPr>
                      <a:r>
                        <a:rPr lang="zh-CN" sz="1800" b="1" kern="0">
                          <a:effectLst/>
                        </a:rPr>
                        <a:t>存货</a:t>
                      </a:r>
                      <a:endParaRPr lang="zh-CN" sz="1800" b="1" kern="100">
                        <a:effectLst/>
                        <a:latin typeface="Calibri"/>
                        <a:ea typeface="宋体"/>
                        <a:cs typeface="Times New Roman"/>
                      </a:endParaRPr>
                    </a:p>
                  </a:txBody>
                  <a:tcPr marL="68580" marR="68580" marT="0" marB="0" anchor="ctr"/>
                </a:tc>
                <a:tc>
                  <a:txBody>
                    <a:bodyPr/>
                    <a:lstStyle/>
                    <a:p>
                      <a:pPr algn="ctr">
                        <a:lnSpc>
                          <a:spcPts val="1800"/>
                        </a:lnSpc>
                        <a:spcAft>
                          <a:spcPts val="0"/>
                        </a:spcAft>
                      </a:pPr>
                      <a:r>
                        <a:rPr lang="en-US" sz="1800" b="1" kern="0" dirty="0">
                          <a:effectLst/>
                        </a:rPr>
                        <a:t>100</a:t>
                      </a:r>
                      <a:endParaRPr lang="zh-CN" sz="1800" b="1" kern="100" dirty="0">
                        <a:effectLst/>
                        <a:latin typeface="Calibri"/>
                        <a:ea typeface="宋体"/>
                        <a:cs typeface="Times New Roman"/>
                      </a:endParaRPr>
                    </a:p>
                  </a:txBody>
                  <a:tcPr marL="68580" marR="68580" marT="0" marB="0" anchor="ctr"/>
                </a:tc>
                <a:tc>
                  <a:txBody>
                    <a:bodyPr/>
                    <a:lstStyle/>
                    <a:p>
                      <a:pPr algn="just">
                        <a:lnSpc>
                          <a:spcPts val="1800"/>
                        </a:lnSpc>
                        <a:spcAft>
                          <a:spcPts val="0"/>
                        </a:spcAft>
                      </a:pPr>
                      <a:r>
                        <a:rPr lang="zh-CN" sz="1800" b="1" kern="0" dirty="0">
                          <a:effectLst/>
                        </a:rPr>
                        <a:t>长期负债</a:t>
                      </a:r>
                      <a:endParaRPr lang="zh-CN" sz="1800" b="1" kern="100" dirty="0">
                        <a:effectLst/>
                        <a:latin typeface="Calibri"/>
                        <a:ea typeface="宋体"/>
                        <a:cs typeface="Times New Roman"/>
                      </a:endParaRPr>
                    </a:p>
                  </a:txBody>
                  <a:tcPr marL="68580" marR="68580" marT="0" marB="0" anchor="ctr"/>
                </a:tc>
                <a:tc>
                  <a:txBody>
                    <a:bodyPr/>
                    <a:lstStyle/>
                    <a:p>
                      <a:pPr algn="ctr">
                        <a:lnSpc>
                          <a:spcPts val="1800"/>
                        </a:lnSpc>
                        <a:spcAft>
                          <a:spcPts val="0"/>
                        </a:spcAft>
                      </a:pPr>
                      <a:r>
                        <a:rPr lang="en-US" sz="1800" b="1" kern="0" dirty="0">
                          <a:effectLst/>
                        </a:rPr>
                        <a:t>215</a:t>
                      </a:r>
                      <a:endParaRPr lang="zh-CN" sz="1800" b="1"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val="10003"/>
                  </a:ext>
                </a:extLst>
              </a:tr>
              <a:tr h="349801">
                <a:tc>
                  <a:txBody>
                    <a:bodyPr/>
                    <a:lstStyle/>
                    <a:p>
                      <a:pPr algn="just">
                        <a:lnSpc>
                          <a:spcPts val="1800"/>
                        </a:lnSpc>
                        <a:spcAft>
                          <a:spcPts val="0"/>
                        </a:spcAft>
                      </a:pPr>
                      <a:r>
                        <a:rPr lang="zh-CN" sz="1800" b="1" kern="0">
                          <a:effectLst/>
                        </a:rPr>
                        <a:t>厂房设备（净值）</a:t>
                      </a:r>
                      <a:endParaRPr lang="zh-CN" sz="1800" b="1" kern="100">
                        <a:effectLst/>
                        <a:latin typeface="Calibri"/>
                        <a:ea typeface="宋体"/>
                        <a:cs typeface="Times New Roman"/>
                      </a:endParaRPr>
                    </a:p>
                  </a:txBody>
                  <a:tcPr marL="68580" marR="68580" marT="0" marB="0" anchor="ctr"/>
                </a:tc>
                <a:tc>
                  <a:txBody>
                    <a:bodyPr/>
                    <a:lstStyle/>
                    <a:p>
                      <a:pPr algn="ctr">
                        <a:lnSpc>
                          <a:spcPts val="1800"/>
                        </a:lnSpc>
                        <a:spcAft>
                          <a:spcPts val="0"/>
                        </a:spcAft>
                      </a:pPr>
                      <a:r>
                        <a:rPr lang="en-US" sz="1800" b="1" kern="0" dirty="0">
                          <a:effectLst/>
                        </a:rPr>
                        <a:t>250</a:t>
                      </a:r>
                      <a:endParaRPr lang="zh-CN" sz="1800" b="1" kern="100" dirty="0">
                        <a:effectLst/>
                        <a:latin typeface="Calibri"/>
                        <a:ea typeface="宋体"/>
                        <a:cs typeface="Times New Roman"/>
                      </a:endParaRPr>
                    </a:p>
                  </a:txBody>
                  <a:tcPr marL="68580" marR="68580" marT="0" marB="0" anchor="ctr"/>
                </a:tc>
                <a:tc>
                  <a:txBody>
                    <a:bodyPr/>
                    <a:lstStyle/>
                    <a:p>
                      <a:pPr algn="just">
                        <a:lnSpc>
                          <a:spcPts val="1800"/>
                        </a:lnSpc>
                        <a:spcAft>
                          <a:spcPts val="0"/>
                        </a:spcAft>
                      </a:pPr>
                      <a:r>
                        <a:rPr lang="zh-CN" sz="1800" b="1" kern="0" dirty="0">
                          <a:effectLst/>
                        </a:rPr>
                        <a:t>普通股股本</a:t>
                      </a:r>
                      <a:endParaRPr lang="zh-CN" sz="1800" b="1" kern="100" dirty="0">
                        <a:effectLst/>
                        <a:latin typeface="Calibri"/>
                        <a:ea typeface="宋体"/>
                        <a:cs typeface="Times New Roman"/>
                      </a:endParaRPr>
                    </a:p>
                  </a:txBody>
                  <a:tcPr marL="68580" marR="68580" marT="0" marB="0" anchor="ctr"/>
                </a:tc>
                <a:tc>
                  <a:txBody>
                    <a:bodyPr/>
                    <a:lstStyle/>
                    <a:p>
                      <a:pPr algn="ctr">
                        <a:lnSpc>
                          <a:spcPts val="1800"/>
                        </a:lnSpc>
                        <a:spcAft>
                          <a:spcPts val="0"/>
                        </a:spcAft>
                      </a:pPr>
                      <a:r>
                        <a:rPr lang="en-US" sz="1800" b="1" kern="0" dirty="0">
                          <a:effectLst/>
                        </a:rPr>
                        <a:t>200</a:t>
                      </a:r>
                      <a:endParaRPr lang="zh-CN" sz="1800" b="1"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val="10004"/>
                  </a:ext>
                </a:extLst>
              </a:tr>
              <a:tr h="349801">
                <a:tc>
                  <a:txBody>
                    <a:bodyPr/>
                    <a:lstStyle/>
                    <a:p>
                      <a:pPr algn="just">
                        <a:lnSpc>
                          <a:spcPts val="1800"/>
                        </a:lnSpc>
                        <a:spcAft>
                          <a:spcPts val="0"/>
                        </a:spcAft>
                      </a:pPr>
                      <a:r>
                        <a:rPr lang="zh-CN" sz="1800" b="1" kern="0">
                          <a:effectLst/>
                        </a:rPr>
                        <a:t>无形资产</a:t>
                      </a:r>
                      <a:endParaRPr lang="zh-CN" sz="1800" b="1" kern="100">
                        <a:effectLst/>
                        <a:latin typeface="Calibri"/>
                        <a:ea typeface="宋体"/>
                        <a:cs typeface="Times New Roman"/>
                      </a:endParaRPr>
                    </a:p>
                  </a:txBody>
                  <a:tcPr marL="68580" marR="68580" marT="0" marB="0" anchor="ctr"/>
                </a:tc>
                <a:tc>
                  <a:txBody>
                    <a:bodyPr/>
                    <a:lstStyle/>
                    <a:p>
                      <a:pPr algn="ctr">
                        <a:lnSpc>
                          <a:spcPts val="1800"/>
                        </a:lnSpc>
                        <a:spcAft>
                          <a:spcPts val="0"/>
                        </a:spcAft>
                      </a:pPr>
                      <a:r>
                        <a:rPr lang="en-US" sz="1800" b="1" kern="0">
                          <a:effectLst/>
                        </a:rPr>
                        <a:t>55</a:t>
                      </a:r>
                      <a:endParaRPr lang="zh-CN" sz="1800" b="1" kern="100">
                        <a:effectLst/>
                        <a:latin typeface="Calibri"/>
                        <a:ea typeface="宋体"/>
                        <a:cs typeface="Times New Roman"/>
                      </a:endParaRPr>
                    </a:p>
                  </a:txBody>
                  <a:tcPr marL="68580" marR="68580" marT="0" marB="0" anchor="ctr"/>
                </a:tc>
                <a:tc>
                  <a:txBody>
                    <a:bodyPr/>
                    <a:lstStyle/>
                    <a:p>
                      <a:pPr algn="just">
                        <a:lnSpc>
                          <a:spcPts val="1800"/>
                        </a:lnSpc>
                        <a:spcAft>
                          <a:spcPts val="0"/>
                        </a:spcAft>
                      </a:pPr>
                      <a:r>
                        <a:rPr lang="zh-CN" sz="1800" b="1" kern="0" dirty="0">
                          <a:effectLst/>
                        </a:rPr>
                        <a:t>留存收益</a:t>
                      </a:r>
                      <a:endParaRPr lang="zh-CN" sz="1800" b="1" kern="100" dirty="0">
                        <a:effectLst/>
                        <a:latin typeface="Calibri"/>
                        <a:ea typeface="宋体"/>
                        <a:cs typeface="Times New Roman"/>
                      </a:endParaRPr>
                    </a:p>
                  </a:txBody>
                  <a:tcPr marL="68580" marR="68580" marT="0" marB="0" anchor="ctr"/>
                </a:tc>
                <a:tc>
                  <a:txBody>
                    <a:bodyPr/>
                    <a:lstStyle/>
                    <a:p>
                      <a:pPr algn="ctr">
                        <a:lnSpc>
                          <a:spcPts val="1800"/>
                        </a:lnSpc>
                        <a:spcAft>
                          <a:spcPts val="0"/>
                        </a:spcAft>
                      </a:pPr>
                      <a:r>
                        <a:rPr lang="en-US" sz="1800" b="1" kern="0" dirty="0">
                          <a:effectLst/>
                        </a:rPr>
                        <a:t>20</a:t>
                      </a:r>
                      <a:endParaRPr lang="zh-CN" sz="1800" b="1"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val="10005"/>
                  </a:ext>
                </a:extLst>
              </a:tr>
              <a:tr h="349801">
                <a:tc>
                  <a:txBody>
                    <a:bodyPr/>
                    <a:lstStyle/>
                    <a:p>
                      <a:pPr algn="just">
                        <a:lnSpc>
                          <a:spcPts val="1800"/>
                        </a:lnSpc>
                        <a:spcAft>
                          <a:spcPts val="0"/>
                        </a:spcAft>
                      </a:pPr>
                      <a:r>
                        <a:rPr lang="zh-CN" sz="1800" b="1" kern="0">
                          <a:effectLst/>
                        </a:rPr>
                        <a:t>资产合计</a:t>
                      </a:r>
                      <a:endParaRPr lang="zh-CN" sz="1800" b="1" kern="100">
                        <a:effectLst/>
                        <a:latin typeface="Calibri"/>
                        <a:ea typeface="宋体"/>
                        <a:cs typeface="Times New Roman"/>
                      </a:endParaRPr>
                    </a:p>
                  </a:txBody>
                  <a:tcPr marL="68580" marR="68580" marT="0" marB="0" anchor="ctr"/>
                </a:tc>
                <a:tc>
                  <a:txBody>
                    <a:bodyPr/>
                    <a:lstStyle/>
                    <a:p>
                      <a:pPr algn="ctr">
                        <a:lnSpc>
                          <a:spcPts val="1800"/>
                        </a:lnSpc>
                        <a:spcAft>
                          <a:spcPts val="0"/>
                        </a:spcAft>
                      </a:pPr>
                      <a:r>
                        <a:rPr lang="en-US" sz="1800" b="1" kern="0">
                          <a:effectLst/>
                        </a:rPr>
                        <a:t>500</a:t>
                      </a:r>
                      <a:endParaRPr lang="zh-CN" sz="1800" b="1" kern="100">
                        <a:effectLst/>
                        <a:latin typeface="Calibri"/>
                        <a:ea typeface="宋体"/>
                        <a:cs typeface="Times New Roman"/>
                      </a:endParaRPr>
                    </a:p>
                  </a:txBody>
                  <a:tcPr marL="68580" marR="68580" marT="0" marB="0" anchor="ctr"/>
                </a:tc>
                <a:tc>
                  <a:txBody>
                    <a:bodyPr/>
                    <a:lstStyle/>
                    <a:p>
                      <a:pPr algn="just">
                        <a:lnSpc>
                          <a:spcPts val="1800"/>
                        </a:lnSpc>
                        <a:spcAft>
                          <a:spcPts val="0"/>
                        </a:spcAft>
                      </a:pPr>
                      <a:r>
                        <a:rPr lang="zh-CN" sz="1800" b="1" kern="0" dirty="0">
                          <a:effectLst/>
                        </a:rPr>
                        <a:t>权益合计</a:t>
                      </a:r>
                      <a:endParaRPr lang="zh-CN" sz="1800" b="1" kern="100" dirty="0">
                        <a:effectLst/>
                        <a:latin typeface="Calibri"/>
                        <a:ea typeface="宋体"/>
                        <a:cs typeface="Times New Roman"/>
                      </a:endParaRPr>
                    </a:p>
                  </a:txBody>
                  <a:tcPr marL="68580" marR="68580" marT="0" marB="0" anchor="ctr"/>
                </a:tc>
                <a:tc>
                  <a:txBody>
                    <a:bodyPr/>
                    <a:lstStyle/>
                    <a:p>
                      <a:pPr algn="ctr">
                        <a:lnSpc>
                          <a:spcPts val="1800"/>
                        </a:lnSpc>
                        <a:spcAft>
                          <a:spcPts val="0"/>
                        </a:spcAft>
                      </a:pPr>
                      <a:r>
                        <a:rPr lang="en-US" sz="1800" b="1" kern="0" dirty="0">
                          <a:effectLst/>
                        </a:rPr>
                        <a:t>500</a:t>
                      </a:r>
                      <a:endParaRPr lang="zh-CN" sz="1800" b="1" kern="100" dirty="0">
                        <a:effectLst/>
                        <a:latin typeface="Calibri"/>
                        <a:ea typeface="宋体"/>
                        <a:cs typeface="Times New Roman"/>
                      </a:endParaRPr>
                    </a:p>
                  </a:txBody>
                  <a:tcPr marL="68580" marR="68580" marT="0" marB="0" anchor="ctr"/>
                </a:tc>
                <a:extLst>
                  <a:ext uri="{0D108BD9-81ED-4DB2-BD59-A6C34878D82A}">
                    <a16:rowId xmlns:a16="http://schemas.microsoft.com/office/drawing/2014/main" val="10006"/>
                  </a:ext>
                </a:extLst>
              </a:tr>
            </a:tbl>
          </a:graphicData>
        </a:graphic>
      </p:graphicFrame>
      <p:sp>
        <p:nvSpPr>
          <p:cNvPr id="5" name="Rectangle 32"/>
          <p:cNvSpPr>
            <a:spLocks noChangeArrowheads="1"/>
          </p:cNvSpPr>
          <p:nvPr/>
        </p:nvSpPr>
        <p:spPr bwMode="auto">
          <a:xfrm>
            <a:off x="1631504" y="2509878"/>
            <a:ext cx="82089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228600" algn="ctr" defTabSz="914400" rtl="0" eaLnBrk="1" fontAlgn="base" latinLnBrk="0" hangingPunct="1">
              <a:lnSpc>
                <a:spcPct val="100000"/>
              </a:lnSpc>
              <a:spcBef>
                <a:spcPct val="0"/>
              </a:spcBef>
              <a:spcAft>
                <a:spcPct val="0"/>
              </a:spcAft>
              <a:buClrTx/>
              <a:buSzTx/>
              <a:buFontTx/>
              <a:buNone/>
              <a:tabLst/>
            </a:pPr>
            <a:r>
              <a:rPr kumimoji="0" lang="zh-CN" sz="900" b="1" i="0" u="none" strike="noStrike" cap="none" normalizeH="0" baseline="0" dirty="0">
                <a:ln>
                  <a:noFill/>
                </a:ln>
                <a:solidFill>
                  <a:schemeClr val="tx1"/>
                </a:solidFill>
                <a:effectLst/>
                <a:latin typeface="宋体" pitchFamily="2" charset="-122"/>
                <a:ea typeface="宋体" pitchFamily="2" charset="-122"/>
                <a:cs typeface="Calibri" pitchFamily="34" charset="0"/>
              </a:rPr>
              <a:t>表</a:t>
            </a:r>
            <a:r>
              <a:rPr kumimoji="0" lang="en-US" altLang="zh-CN" sz="900" b="1" i="0" u="none" strike="noStrike" cap="none" normalizeH="0" baseline="0" dirty="0">
                <a:ln>
                  <a:noFill/>
                </a:ln>
                <a:solidFill>
                  <a:schemeClr val="tx1"/>
                </a:solidFill>
                <a:effectLst/>
                <a:latin typeface="宋体" pitchFamily="2" charset="-122"/>
                <a:ea typeface="宋体" pitchFamily="2" charset="-122"/>
                <a:cs typeface="Calibri" pitchFamily="34" charset="0"/>
              </a:rPr>
              <a:t>1-16  </a:t>
            </a:r>
            <a:r>
              <a:rPr kumimoji="0" lang="zh-CN" altLang="en-US" sz="900" b="1" i="0" u="none" strike="noStrike" cap="none" normalizeH="0" baseline="0" dirty="0">
                <a:ln>
                  <a:noFill/>
                </a:ln>
                <a:solidFill>
                  <a:schemeClr val="tx1"/>
                </a:solidFill>
                <a:effectLst/>
                <a:latin typeface="宋体" pitchFamily="2" charset="-122"/>
                <a:ea typeface="宋体" pitchFamily="2" charset="-122"/>
                <a:cs typeface="Calibri" pitchFamily="34" charset="0"/>
              </a:rPr>
              <a:t>威盛公司资产负债表</a:t>
            </a:r>
            <a:endParaRPr kumimoji="0" lang="zh-CN" altLang="en-US" sz="1100" b="0" i="0" u="none" strike="noStrike" cap="none" normalizeH="0" baseline="0" dirty="0">
              <a:ln>
                <a:noFill/>
              </a:ln>
              <a:solidFill>
                <a:schemeClr val="tx1"/>
              </a:solidFill>
              <a:effectLst/>
              <a:latin typeface="Arial" pitchFamily="34" charset="0"/>
              <a:ea typeface="宋体" pitchFamily="2" charset="-122"/>
            </a:endParaRPr>
          </a:p>
          <a:p>
            <a:pPr marL="0" marR="0" lvl="0" indent="228600" algn="ctr" defTabSz="914400" rtl="0" eaLnBrk="0" fontAlgn="base" latinLnBrk="0" hangingPunct="0">
              <a:lnSpc>
                <a:spcPct val="100000"/>
              </a:lnSpc>
              <a:spcBef>
                <a:spcPct val="0"/>
              </a:spcBef>
              <a:spcAft>
                <a:spcPct val="0"/>
              </a:spcAft>
              <a:buClrTx/>
              <a:buSzTx/>
              <a:buFontTx/>
              <a:buNone/>
              <a:tabLst/>
            </a:pPr>
            <a:r>
              <a:rPr kumimoji="0" lang="zh-CN" altLang="en-US" sz="900" b="0" i="0" u="none" strike="noStrike" cap="none" normalizeH="0" baseline="0" dirty="0">
                <a:ln>
                  <a:noFill/>
                </a:ln>
                <a:solidFill>
                  <a:schemeClr val="tx1"/>
                </a:solidFill>
                <a:effectLst/>
                <a:latin typeface="宋体" pitchFamily="2" charset="-122"/>
                <a:ea typeface="宋体" pitchFamily="2" charset="-122"/>
                <a:cs typeface="Calibri" pitchFamily="34" charset="0"/>
              </a:rPr>
              <a:t>                                    </a:t>
            </a:r>
            <a:r>
              <a:rPr kumimoji="0" lang="en-US" altLang="zh-CN" sz="900" b="0" i="0" u="none" strike="noStrike" cap="none" normalizeH="0" baseline="0" dirty="0">
                <a:ln>
                  <a:noFill/>
                </a:ln>
                <a:solidFill>
                  <a:schemeClr val="tx1"/>
                </a:solidFill>
                <a:effectLst/>
                <a:latin typeface="宋体" pitchFamily="2" charset="-122"/>
                <a:ea typeface="宋体" pitchFamily="2" charset="-122"/>
                <a:cs typeface="Calibri" pitchFamily="34" charset="0"/>
              </a:rPr>
              <a:t>2018</a:t>
            </a:r>
            <a:r>
              <a:rPr kumimoji="0" lang="zh-CN" altLang="en-US" sz="900" b="0" i="0" u="none" strike="noStrike" cap="none" normalizeH="0" baseline="0" dirty="0">
                <a:ln>
                  <a:noFill/>
                </a:ln>
                <a:solidFill>
                  <a:schemeClr val="tx1"/>
                </a:solidFill>
                <a:effectLst/>
                <a:latin typeface="宋体" pitchFamily="2" charset="-122"/>
                <a:ea typeface="宋体" pitchFamily="2" charset="-122"/>
                <a:cs typeface="Calibri" pitchFamily="34" charset="0"/>
              </a:rPr>
              <a:t>年</a:t>
            </a:r>
            <a:r>
              <a:rPr kumimoji="0" lang="en-US" altLang="zh-CN" sz="900" b="0" i="0" u="none" strike="noStrike" cap="none" normalizeH="0" baseline="0" dirty="0">
                <a:ln>
                  <a:noFill/>
                </a:ln>
                <a:solidFill>
                  <a:schemeClr val="tx1"/>
                </a:solidFill>
                <a:effectLst/>
                <a:latin typeface="宋体" pitchFamily="2" charset="-122"/>
                <a:ea typeface="宋体" pitchFamily="2" charset="-122"/>
                <a:cs typeface="Calibri" pitchFamily="34" charset="0"/>
              </a:rPr>
              <a:t>12</a:t>
            </a:r>
            <a:r>
              <a:rPr kumimoji="0" lang="zh-CN" altLang="en-US" sz="900" b="0" i="0" u="none" strike="noStrike" cap="none" normalizeH="0" baseline="0" dirty="0">
                <a:ln>
                  <a:noFill/>
                </a:ln>
                <a:solidFill>
                  <a:schemeClr val="tx1"/>
                </a:solidFill>
                <a:effectLst/>
                <a:latin typeface="宋体" pitchFamily="2" charset="-122"/>
                <a:ea typeface="宋体" pitchFamily="2" charset="-122"/>
                <a:cs typeface="Calibri" pitchFamily="34" charset="0"/>
              </a:rPr>
              <a:t>月</a:t>
            </a:r>
            <a:r>
              <a:rPr kumimoji="0" lang="en-US" altLang="zh-CN" sz="900" b="0" i="0" u="none" strike="noStrike" cap="none" normalizeH="0" baseline="0" dirty="0">
                <a:ln>
                  <a:noFill/>
                </a:ln>
                <a:solidFill>
                  <a:schemeClr val="tx1"/>
                </a:solidFill>
                <a:effectLst/>
                <a:latin typeface="宋体" pitchFamily="2" charset="-122"/>
                <a:ea typeface="宋体" pitchFamily="2" charset="-122"/>
                <a:cs typeface="Calibri" pitchFamily="34" charset="0"/>
              </a:rPr>
              <a:t>31</a:t>
            </a:r>
            <a:r>
              <a:rPr kumimoji="0" lang="zh-CN" altLang="en-US" sz="900" b="0" i="0" u="none" strike="noStrike" cap="none" normalizeH="0" baseline="0" dirty="0">
                <a:ln>
                  <a:noFill/>
                </a:ln>
                <a:solidFill>
                  <a:schemeClr val="tx1"/>
                </a:solidFill>
                <a:effectLst/>
                <a:latin typeface="宋体" pitchFamily="2" charset="-122"/>
                <a:ea typeface="宋体" pitchFamily="2" charset="-122"/>
                <a:cs typeface="Calibri" pitchFamily="34" charset="0"/>
              </a:rPr>
              <a:t>日                           单位：万元</a:t>
            </a:r>
            <a:endParaRPr kumimoji="0" lang="zh-CN" altLang="en-US" sz="1800" b="0" i="0" u="none" strike="noStrike" cap="none" normalizeH="0" baseline="0" dirty="0">
              <a:ln>
                <a:noFill/>
              </a:ln>
              <a:solidFill>
                <a:schemeClr val="tx1"/>
              </a:solidFill>
              <a:effectLst/>
              <a:latin typeface="Arial" pitchFamily="34" charset="0"/>
              <a:ea typeface="宋体" pitchFamily="2" charset="-122"/>
            </a:endParaRPr>
          </a:p>
        </p:txBody>
      </p:sp>
      <p:sp>
        <p:nvSpPr>
          <p:cNvPr id="6" name="矩形 5"/>
          <p:cNvSpPr/>
          <p:nvPr/>
        </p:nvSpPr>
        <p:spPr>
          <a:xfrm>
            <a:off x="745703" y="5445224"/>
            <a:ext cx="10387046" cy="869533"/>
          </a:xfrm>
          <a:prstGeom prst="rect">
            <a:avLst/>
          </a:prstGeom>
        </p:spPr>
        <p:txBody>
          <a:bodyPr wrap="square">
            <a:spAutoFit/>
          </a:bodyPr>
          <a:lstStyle/>
          <a:p>
            <a:pPr>
              <a:lnSpc>
                <a:spcPct val="150000"/>
              </a:lnSpc>
            </a:pPr>
            <a:r>
              <a:rPr lang="zh-CN" altLang="zh-CN" dirty="0"/>
              <a:t>威盛公司</a:t>
            </a:r>
            <a:r>
              <a:rPr lang="en-US" altLang="zh-CN" dirty="0"/>
              <a:t>2019</a:t>
            </a:r>
            <a:r>
              <a:rPr lang="zh-CN" altLang="zh-CN" dirty="0"/>
              <a:t>年预测销售收入将达到</a:t>
            </a:r>
            <a:r>
              <a:rPr lang="en-US" altLang="zh-CN" dirty="0"/>
              <a:t>1 200</a:t>
            </a:r>
            <a:r>
              <a:rPr lang="zh-CN" altLang="zh-CN" dirty="0"/>
              <a:t>万元，并仍按基期股利发放率支付股利；</a:t>
            </a:r>
            <a:r>
              <a:rPr lang="en-US" altLang="zh-CN" dirty="0"/>
              <a:t>2019</a:t>
            </a:r>
            <a:r>
              <a:rPr lang="zh-CN" altLang="zh-CN" dirty="0"/>
              <a:t>年折旧提取数为</a:t>
            </a:r>
            <a:r>
              <a:rPr lang="en-US" altLang="zh-CN" dirty="0"/>
              <a:t>10</a:t>
            </a:r>
            <a:r>
              <a:rPr lang="zh-CN" altLang="zh-CN" dirty="0"/>
              <a:t>万元，其中</a:t>
            </a:r>
            <a:r>
              <a:rPr lang="en-US" altLang="zh-CN" dirty="0"/>
              <a:t>60%</a:t>
            </a:r>
            <a:r>
              <a:rPr lang="zh-CN" altLang="zh-CN" dirty="0"/>
              <a:t>将用于对现有设备的改造；</a:t>
            </a:r>
            <a:r>
              <a:rPr lang="en-US" altLang="zh-CN" dirty="0"/>
              <a:t>2019</a:t>
            </a:r>
            <a:r>
              <a:rPr lang="zh-CN" altLang="zh-CN" dirty="0"/>
              <a:t>年预计零星资金的需要量为</a:t>
            </a:r>
            <a:r>
              <a:rPr lang="en-US" altLang="zh-CN" dirty="0"/>
              <a:t>50</a:t>
            </a:r>
            <a:r>
              <a:rPr lang="zh-CN" altLang="zh-CN" dirty="0"/>
              <a:t>万元。</a:t>
            </a:r>
          </a:p>
        </p:txBody>
      </p:sp>
      <p:grpSp>
        <p:nvGrpSpPr>
          <p:cNvPr id="15" name="组合 14">
            <a:extLst>
              <a:ext uri="{FF2B5EF4-FFF2-40B4-BE49-F238E27FC236}">
                <a16:creationId xmlns:a16="http://schemas.microsoft.com/office/drawing/2014/main" id="{2B3E2A8E-6B0B-41B2-8564-0E56B092333A}"/>
              </a:ext>
            </a:extLst>
          </p:cNvPr>
          <p:cNvGrpSpPr/>
          <p:nvPr/>
        </p:nvGrpSpPr>
        <p:grpSpPr>
          <a:xfrm>
            <a:off x="191345" y="92845"/>
            <a:ext cx="4015430" cy="613803"/>
            <a:chOff x="1271464" y="2420888"/>
            <a:chExt cx="4392488" cy="613803"/>
          </a:xfrm>
        </p:grpSpPr>
        <p:sp>
          <p:nvSpPr>
            <p:cNvPr id="16" name="矩形 2">
              <a:extLst>
                <a:ext uri="{FF2B5EF4-FFF2-40B4-BE49-F238E27FC236}">
                  <a16:creationId xmlns:a16="http://schemas.microsoft.com/office/drawing/2014/main" id="{3752BC87-B732-4B46-A3EF-AEECC6F735AF}"/>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7" name="TextBox 9">
              <a:extLst>
                <a:ext uri="{FF2B5EF4-FFF2-40B4-BE49-F238E27FC236}">
                  <a16:creationId xmlns:a16="http://schemas.microsoft.com/office/drawing/2014/main" id="{0E7FDC37-8174-458B-8E3D-415A0DB14738}"/>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步骤四   资金预测</a:t>
              </a:r>
            </a:p>
          </p:txBody>
        </p:sp>
      </p:grpSp>
    </p:spTree>
    <p:extLst>
      <p:ext uri="{BB962C8B-B14F-4D97-AF65-F5344CB8AC3E}">
        <p14:creationId xmlns:p14="http://schemas.microsoft.com/office/powerpoint/2010/main" val="30291711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3"/>
          <p:cNvGraphicFramePr>
            <a:graphicFrameLocks noChangeAspect="1"/>
          </p:cNvGraphicFramePr>
          <p:nvPr/>
        </p:nvGraphicFramePr>
        <p:xfrm>
          <a:off x="1235229" y="2348880"/>
          <a:ext cx="9017000" cy="966788"/>
        </p:xfrm>
        <a:graphic>
          <a:graphicData uri="http://schemas.openxmlformats.org/presentationml/2006/ole">
            <mc:AlternateContent xmlns:mc="http://schemas.openxmlformats.org/markup-compatibility/2006">
              <mc:Choice xmlns:v="urn:schemas-microsoft-com:vml" Requires="v">
                <p:oleObj spid="_x0000_s2056" name="公式" r:id="rId3" imgW="3390840" imgH="444240" progId="Equation.3">
                  <p:embed/>
                </p:oleObj>
              </mc:Choice>
              <mc:Fallback>
                <p:oleObj name="公式" r:id="rId3" imgW="3390840" imgH="444240" progId="Equation.3">
                  <p:embed/>
                  <p:pic>
                    <p:nvPicPr>
                      <p:cNvPr id="1026" name="Object 3"/>
                      <p:cNvPicPr>
                        <a:picLocks noChangeAspect="1" noChangeArrowheads="1"/>
                      </p:cNvPicPr>
                      <p:nvPr/>
                    </p:nvPicPr>
                    <p:blipFill>
                      <a:blip r:embed="rId4"/>
                      <a:srcRect/>
                      <a:stretch>
                        <a:fillRect/>
                      </a:stretch>
                    </p:blipFill>
                    <p:spPr bwMode="auto">
                      <a:xfrm>
                        <a:off x="1235229" y="2348880"/>
                        <a:ext cx="9017000" cy="966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2" name="组合 11"/>
          <p:cNvGrpSpPr>
            <a:grpSpLocks/>
          </p:cNvGrpSpPr>
          <p:nvPr/>
        </p:nvGrpSpPr>
        <p:grpSpPr bwMode="auto">
          <a:xfrm>
            <a:off x="14760" y="764704"/>
            <a:ext cx="4608512" cy="822325"/>
            <a:chOff x="11113" y="950913"/>
            <a:chExt cx="5445943" cy="822325"/>
          </a:xfrm>
        </p:grpSpPr>
        <p:pic>
          <p:nvPicPr>
            <p:cNvPr id="13" name="TextBox 17"/>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二、资金预测的方法步骤</a:t>
              </a:r>
            </a:p>
          </p:txBody>
        </p:sp>
      </p:grpSp>
      <p:graphicFrame>
        <p:nvGraphicFramePr>
          <p:cNvPr id="2" name="对象 1"/>
          <p:cNvGraphicFramePr>
            <a:graphicFrameLocks noChangeAspect="1"/>
          </p:cNvGraphicFramePr>
          <p:nvPr/>
        </p:nvGraphicFramePr>
        <p:xfrm>
          <a:off x="1557338" y="3765550"/>
          <a:ext cx="9396412" cy="534988"/>
        </p:xfrm>
        <a:graphic>
          <a:graphicData uri="http://schemas.openxmlformats.org/presentationml/2006/ole">
            <mc:AlternateContent xmlns:mc="http://schemas.openxmlformats.org/markup-compatibility/2006">
              <mc:Choice xmlns:v="urn:schemas-microsoft-com:vml" Requires="v">
                <p:oleObj spid="_x0000_s2057" name="公式" r:id="rId6" imgW="5486400" imgH="342720" progId="Equation.3">
                  <p:embed/>
                </p:oleObj>
              </mc:Choice>
              <mc:Fallback>
                <p:oleObj name="公式" r:id="rId6" imgW="5486400" imgH="342720" progId="Equation.3">
                  <p:embed/>
                  <p:pic>
                    <p:nvPicPr>
                      <p:cNvPr id="2" name="对象 1"/>
                      <p:cNvPicPr>
                        <a:picLocks noChangeAspect="1" noChangeArrowheads="1"/>
                      </p:cNvPicPr>
                      <p:nvPr/>
                    </p:nvPicPr>
                    <p:blipFill>
                      <a:blip r:embed="rId7"/>
                      <a:srcRect/>
                      <a:stretch>
                        <a:fillRect/>
                      </a:stretch>
                    </p:blipFill>
                    <p:spPr bwMode="auto">
                      <a:xfrm>
                        <a:off x="1557338" y="3765550"/>
                        <a:ext cx="9396412" cy="534988"/>
                      </a:xfrm>
                      <a:prstGeom prst="rect">
                        <a:avLst/>
                      </a:prstGeom>
                      <a:noFill/>
                      <a:ln>
                        <a:noFill/>
                      </a:ln>
                    </p:spPr>
                  </p:pic>
                </p:oleObj>
              </mc:Fallback>
            </mc:AlternateContent>
          </a:graphicData>
        </a:graphic>
      </p:graphicFrame>
      <p:graphicFrame>
        <p:nvGraphicFramePr>
          <p:cNvPr id="3" name="对象 2"/>
          <p:cNvGraphicFramePr>
            <a:graphicFrameLocks noChangeAspect="1"/>
          </p:cNvGraphicFramePr>
          <p:nvPr/>
        </p:nvGraphicFramePr>
        <p:xfrm>
          <a:off x="1803845" y="4653136"/>
          <a:ext cx="792570" cy="360040"/>
        </p:xfrm>
        <a:graphic>
          <a:graphicData uri="http://schemas.openxmlformats.org/presentationml/2006/ole">
            <mc:AlternateContent xmlns:mc="http://schemas.openxmlformats.org/markup-compatibility/2006">
              <mc:Choice xmlns:v="urn:schemas-microsoft-com:vml" Requires="v">
                <p:oleObj spid="_x0000_s2058" name="公式" r:id="rId8" imgW="304560" imgH="152280" progId="Equation.3">
                  <p:embed/>
                </p:oleObj>
              </mc:Choice>
              <mc:Fallback>
                <p:oleObj name="公式" r:id="rId8" imgW="304560" imgH="152280" progId="Equation.3">
                  <p:embed/>
                  <p:pic>
                    <p:nvPicPr>
                      <p:cNvPr id="3" name="对象 2"/>
                      <p:cNvPicPr>
                        <a:picLocks noChangeAspect="1" noChangeArrowheads="1"/>
                      </p:cNvPicPr>
                      <p:nvPr/>
                    </p:nvPicPr>
                    <p:blipFill>
                      <a:blip r:embed="rId9"/>
                      <a:srcRect/>
                      <a:stretch>
                        <a:fillRect/>
                      </a:stretch>
                    </p:blipFill>
                    <p:spPr bwMode="auto">
                      <a:xfrm>
                        <a:off x="1803845" y="4653136"/>
                        <a:ext cx="792570" cy="360040"/>
                      </a:xfrm>
                      <a:prstGeom prst="rect">
                        <a:avLst/>
                      </a:prstGeom>
                      <a:noFill/>
                      <a:ln>
                        <a:noFill/>
                      </a:ln>
                    </p:spPr>
                  </p:pic>
                </p:oleObj>
              </mc:Fallback>
            </mc:AlternateContent>
          </a:graphicData>
        </a:graphic>
      </p:graphicFrame>
      <p:grpSp>
        <p:nvGrpSpPr>
          <p:cNvPr id="15" name="组合 14">
            <a:extLst>
              <a:ext uri="{FF2B5EF4-FFF2-40B4-BE49-F238E27FC236}">
                <a16:creationId xmlns:a16="http://schemas.microsoft.com/office/drawing/2014/main" id="{71854E87-21CE-434D-85FE-77006EDEC065}"/>
              </a:ext>
            </a:extLst>
          </p:cNvPr>
          <p:cNvGrpSpPr/>
          <p:nvPr/>
        </p:nvGrpSpPr>
        <p:grpSpPr>
          <a:xfrm>
            <a:off x="191345" y="92845"/>
            <a:ext cx="4015430" cy="613803"/>
            <a:chOff x="1271464" y="2420888"/>
            <a:chExt cx="4392488" cy="613803"/>
          </a:xfrm>
        </p:grpSpPr>
        <p:sp>
          <p:nvSpPr>
            <p:cNvPr id="16" name="矩形 2">
              <a:extLst>
                <a:ext uri="{FF2B5EF4-FFF2-40B4-BE49-F238E27FC236}">
                  <a16:creationId xmlns:a16="http://schemas.microsoft.com/office/drawing/2014/main" id="{D61B3952-DFC8-4975-A47A-9E489DBEEDA2}"/>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7" name="TextBox 9">
              <a:extLst>
                <a:ext uri="{FF2B5EF4-FFF2-40B4-BE49-F238E27FC236}">
                  <a16:creationId xmlns:a16="http://schemas.microsoft.com/office/drawing/2014/main" id="{9C91E0CC-8E72-4C86-AE1C-0965E9B745B9}"/>
                </a:ext>
              </a:extLst>
            </p:cNvPr>
            <p:cNvSpPr txBox="1"/>
            <p:nvPr/>
          </p:nvSpPr>
          <p:spPr>
            <a:xfrm>
              <a:off x="1426882" y="2449916"/>
              <a:ext cx="4104456"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步骤四   资金预测</a:t>
              </a:r>
            </a:p>
          </p:txBody>
        </p:sp>
      </p:grpSp>
    </p:spTree>
    <p:extLst>
      <p:ext uri="{BB962C8B-B14F-4D97-AF65-F5344CB8AC3E}">
        <p14:creationId xmlns:p14="http://schemas.microsoft.com/office/powerpoint/2010/main" val="2850981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ppt_y</p:attrName>
                                        </p:attrNameLst>
                                      </p:cBhvr>
                                      <p:tavLst>
                                        <p:tav tm="0">
                                          <p:val>
                                            <p:strVal val="#ppt_y+#ppt_h*1.125000"/>
                                          </p:val>
                                        </p:tav>
                                        <p:tav tm="100000">
                                          <p:val>
                                            <p:strVal val="#ppt_y"/>
                                          </p:val>
                                        </p:tav>
                                      </p:tavLst>
                                    </p:anim>
                                    <p:animEffect transition="in" filter="wipe(up)">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a:grpSpLocks/>
          </p:cNvGrpSpPr>
          <p:nvPr/>
        </p:nvGrpSpPr>
        <p:grpSpPr bwMode="auto">
          <a:xfrm>
            <a:off x="47328" y="764704"/>
            <a:ext cx="4331254" cy="822325"/>
            <a:chOff x="11113" y="950913"/>
            <a:chExt cx="5445943" cy="822325"/>
          </a:xfrm>
        </p:grpSpPr>
        <p:pic>
          <p:nvPicPr>
            <p:cNvPr id="32"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二、销售预测的方法</a:t>
              </a:r>
            </a:p>
          </p:txBody>
        </p:sp>
      </p:grpSp>
      <p:sp>
        <p:nvSpPr>
          <p:cNvPr id="34" name="TextBox 33"/>
          <p:cNvSpPr txBox="1"/>
          <p:nvPr/>
        </p:nvSpPr>
        <p:spPr>
          <a:xfrm>
            <a:off x="265159" y="1556792"/>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定量预测方法</a:t>
            </a:r>
            <a:endParaRPr lang="zh-CN" sz="2400" dirty="0">
              <a:latin typeface="Times New Roman" pitchFamily="18" charset="0"/>
              <a:cs typeface="Times New Roman" pitchFamily="18" charset="0"/>
            </a:endParaRPr>
          </a:p>
        </p:txBody>
      </p:sp>
      <p:grpSp>
        <p:nvGrpSpPr>
          <p:cNvPr id="35" name="组合 11"/>
          <p:cNvGrpSpPr>
            <a:grpSpLocks/>
          </p:cNvGrpSpPr>
          <p:nvPr/>
        </p:nvGrpSpPr>
        <p:grpSpPr bwMode="auto">
          <a:xfrm>
            <a:off x="548432" y="2380308"/>
            <a:ext cx="11020176" cy="2776884"/>
            <a:chOff x="206116" y="3463959"/>
            <a:chExt cx="5904656" cy="2054460"/>
          </a:xfrm>
        </p:grpSpPr>
        <p:sp>
          <p:nvSpPr>
            <p:cNvPr id="36" name="AutoShape 2"/>
            <p:cNvSpPr>
              <a:spLocks noChangeArrowheads="1"/>
            </p:cNvSpPr>
            <p:nvPr/>
          </p:nvSpPr>
          <p:spPr bwMode="gray">
            <a:xfrm>
              <a:off x="206116" y="3463959"/>
              <a:ext cx="5904656" cy="2054460"/>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37" name="Rectangle 4"/>
            <p:cNvSpPr>
              <a:spLocks noChangeArrowheads="1"/>
            </p:cNvSpPr>
            <p:nvPr/>
          </p:nvSpPr>
          <p:spPr bwMode="auto">
            <a:xfrm>
              <a:off x="362026" y="3614810"/>
              <a:ext cx="5644483" cy="1571175"/>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wrap="square" anchor="ctr">
              <a:spAutoFit/>
            </a:bodyPr>
            <a:lstStyle/>
            <a:p>
              <a:pPr eaLnBrk="1" hangingPunct="1">
                <a:lnSpc>
                  <a:spcPct val="150000"/>
                </a:lnSpc>
                <a:defRPr/>
              </a:pPr>
              <a:r>
                <a:rPr lang="zh-CN" altLang="en-US" sz="2200" b="0" dirty="0">
                  <a:solidFill>
                    <a:srgbClr val="000000"/>
                  </a:solidFill>
                  <a:latin typeface="Times New Roman" pitchFamily="18" charset="0"/>
                  <a:cs typeface="Times New Roman" pitchFamily="18" charset="0"/>
                </a:rPr>
                <a:t>　　</a:t>
              </a:r>
              <a:r>
                <a:rPr lang="zh-CN" altLang="en-US" sz="2200" dirty="0">
                  <a:solidFill>
                    <a:srgbClr val="000000"/>
                  </a:solidFill>
                  <a:latin typeface="Times New Roman" pitchFamily="18" charset="0"/>
                  <a:cs typeface="Times New Roman" pitchFamily="18" charset="0"/>
                </a:rPr>
                <a:t>威盛公司</a:t>
              </a:r>
              <a:r>
                <a:rPr lang="en-US" altLang="zh-CN" sz="2200" dirty="0">
                  <a:solidFill>
                    <a:srgbClr val="000000"/>
                  </a:solidFill>
                  <a:latin typeface="Times New Roman" pitchFamily="18" charset="0"/>
                  <a:cs typeface="Times New Roman" pitchFamily="18" charset="0"/>
                </a:rPr>
                <a:t>2022</a:t>
              </a:r>
              <a:r>
                <a:rPr lang="zh-CN" altLang="en-US" sz="2200" dirty="0">
                  <a:solidFill>
                    <a:srgbClr val="000000"/>
                  </a:solidFill>
                  <a:latin typeface="Times New Roman" pitchFamily="18" charset="0"/>
                  <a:cs typeface="Times New Roman" pitchFamily="18" charset="0"/>
                </a:rPr>
                <a:t>年上半年电动车的销售如下：</a:t>
              </a:r>
              <a:endParaRPr lang="en-US" altLang="zh-CN" sz="2200" dirty="0">
                <a:solidFill>
                  <a:srgbClr val="000000"/>
                </a:solidFill>
                <a:latin typeface="Times New Roman" pitchFamily="18" charset="0"/>
                <a:cs typeface="Times New Roman" pitchFamily="18" charset="0"/>
              </a:endParaRPr>
            </a:p>
            <a:p>
              <a:pPr eaLnBrk="1" hangingPunct="1">
                <a:lnSpc>
                  <a:spcPct val="150000"/>
                </a:lnSpc>
                <a:defRPr/>
              </a:pPr>
              <a:endParaRPr lang="en-US" altLang="zh-CN" sz="2200" dirty="0">
                <a:solidFill>
                  <a:srgbClr val="000000"/>
                </a:solidFill>
                <a:latin typeface="Times New Roman" pitchFamily="18" charset="0"/>
                <a:cs typeface="Times New Roman" pitchFamily="18" charset="0"/>
              </a:endParaRPr>
            </a:p>
            <a:p>
              <a:pPr eaLnBrk="1" hangingPunct="1">
                <a:lnSpc>
                  <a:spcPct val="150000"/>
                </a:lnSpc>
                <a:defRPr/>
              </a:pPr>
              <a:endParaRPr lang="en-US" altLang="zh-CN" sz="2200" dirty="0">
                <a:solidFill>
                  <a:srgbClr val="000000"/>
                </a:solidFill>
                <a:latin typeface="Times New Roman" pitchFamily="18" charset="0"/>
                <a:cs typeface="Times New Roman" pitchFamily="18" charset="0"/>
              </a:endParaRPr>
            </a:p>
            <a:p>
              <a:pPr eaLnBrk="1" hangingPunct="1">
                <a:lnSpc>
                  <a:spcPct val="150000"/>
                </a:lnSpc>
                <a:defRPr/>
              </a:pPr>
              <a:r>
                <a:rPr lang="zh-CN" altLang="en-US" sz="2200" dirty="0">
                  <a:solidFill>
                    <a:srgbClr val="000000"/>
                  </a:solidFill>
                  <a:latin typeface="Times New Roman" pitchFamily="18" charset="0"/>
                  <a:cs typeface="Times New Roman" pitchFamily="18" charset="0"/>
                </a:rPr>
                <a:t>       请用简单算术平均法预测</a:t>
              </a:r>
              <a:r>
                <a:rPr lang="en-US" altLang="zh-CN" sz="2200" dirty="0">
                  <a:solidFill>
                    <a:srgbClr val="000000"/>
                  </a:solidFill>
                  <a:latin typeface="Times New Roman" pitchFamily="18" charset="0"/>
                  <a:cs typeface="Times New Roman" pitchFamily="18" charset="0"/>
                </a:rPr>
                <a:t>2022</a:t>
              </a:r>
              <a:r>
                <a:rPr lang="zh-CN" altLang="en-US" sz="2200" dirty="0">
                  <a:solidFill>
                    <a:srgbClr val="000000"/>
                  </a:solidFill>
                  <a:latin typeface="Times New Roman" pitchFamily="18" charset="0"/>
                  <a:cs typeface="Times New Roman" pitchFamily="18" charset="0"/>
                </a:rPr>
                <a:t>年</a:t>
              </a:r>
              <a:r>
                <a:rPr lang="en-US" altLang="zh-CN" sz="2200" dirty="0">
                  <a:solidFill>
                    <a:srgbClr val="000000"/>
                  </a:solidFill>
                  <a:latin typeface="Times New Roman" pitchFamily="18" charset="0"/>
                  <a:cs typeface="Times New Roman" pitchFamily="18" charset="0"/>
                </a:rPr>
                <a:t>7</a:t>
              </a:r>
              <a:r>
                <a:rPr lang="zh-CN" altLang="en-US" sz="2200" dirty="0">
                  <a:solidFill>
                    <a:srgbClr val="000000"/>
                  </a:solidFill>
                  <a:latin typeface="Times New Roman" pitchFamily="18" charset="0"/>
                  <a:cs typeface="Times New Roman" pitchFamily="18" charset="0"/>
                </a:rPr>
                <a:t>月份的销售量。</a:t>
              </a:r>
              <a:endParaRPr lang="en-US" sz="2200" dirty="0">
                <a:solidFill>
                  <a:srgbClr val="000000"/>
                </a:solidFill>
                <a:latin typeface="Times New Roman" pitchFamily="18" charset="0"/>
                <a:cs typeface="Times New Roman" pitchFamily="18" charset="0"/>
              </a:endParaRPr>
            </a:p>
          </p:txBody>
        </p:sp>
      </p:grpSp>
      <p:graphicFrame>
        <p:nvGraphicFramePr>
          <p:cNvPr id="3" name="表格 2"/>
          <p:cNvGraphicFramePr>
            <a:graphicFrameLocks noGrp="1"/>
          </p:cNvGraphicFramePr>
          <p:nvPr>
            <p:extLst>
              <p:ext uri="{D42A27DB-BD31-4B8C-83A1-F6EECF244321}">
                <p14:modId xmlns:p14="http://schemas.microsoft.com/office/powerpoint/2010/main" val="592637621"/>
              </p:ext>
            </p:extLst>
          </p:nvPr>
        </p:nvGraphicFramePr>
        <p:xfrm>
          <a:off x="1199456" y="3263384"/>
          <a:ext cx="8128001" cy="741680"/>
        </p:xfrm>
        <a:graphic>
          <a:graphicData uri="http://schemas.openxmlformats.org/drawingml/2006/table">
            <a:tbl>
              <a:tblPr firstRow="1" bandRow="1">
                <a:tableStyleId>{5C22544A-7EE6-4342-B048-85BDC9FD1C3A}</a:tableStyleId>
              </a:tblPr>
              <a:tblGrid>
                <a:gridCol w="1161143">
                  <a:extLst>
                    <a:ext uri="{9D8B030D-6E8A-4147-A177-3AD203B41FA5}">
                      <a16:colId xmlns:a16="http://schemas.microsoft.com/office/drawing/2014/main" val="20000"/>
                    </a:ext>
                  </a:extLst>
                </a:gridCol>
                <a:gridCol w="1161143">
                  <a:extLst>
                    <a:ext uri="{9D8B030D-6E8A-4147-A177-3AD203B41FA5}">
                      <a16:colId xmlns:a16="http://schemas.microsoft.com/office/drawing/2014/main" val="20001"/>
                    </a:ext>
                  </a:extLst>
                </a:gridCol>
                <a:gridCol w="1161143">
                  <a:extLst>
                    <a:ext uri="{9D8B030D-6E8A-4147-A177-3AD203B41FA5}">
                      <a16:colId xmlns:a16="http://schemas.microsoft.com/office/drawing/2014/main" val="20002"/>
                    </a:ext>
                  </a:extLst>
                </a:gridCol>
                <a:gridCol w="1161143">
                  <a:extLst>
                    <a:ext uri="{9D8B030D-6E8A-4147-A177-3AD203B41FA5}">
                      <a16:colId xmlns:a16="http://schemas.microsoft.com/office/drawing/2014/main" val="20003"/>
                    </a:ext>
                  </a:extLst>
                </a:gridCol>
                <a:gridCol w="1161143">
                  <a:extLst>
                    <a:ext uri="{9D8B030D-6E8A-4147-A177-3AD203B41FA5}">
                      <a16:colId xmlns:a16="http://schemas.microsoft.com/office/drawing/2014/main" val="20004"/>
                    </a:ext>
                  </a:extLst>
                </a:gridCol>
                <a:gridCol w="1161143">
                  <a:extLst>
                    <a:ext uri="{9D8B030D-6E8A-4147-A177-3AD203B41FA5}">
                      <a16:colId xmlns:a16="http://schemas.microsoft.com/office/drawing/2014/main" val="20005"/>
                    </a:ext>
                  </a:extLst>
                </a:gridCol>
                <a:gridCol w="1161143">
                  <a:extLst>
                    <a:ext uri="{9D8B030D-6E8A-4147-A177-3AD203B41FA5}">
                      <a16:colId xmlns:a16="http://schemas.microsoft.com/office/drawing/2014/main" val="20006"/>
                    </a:ext>
                  </a:extLst>
                </a:gridCol>
              </a:tblGrid>
              <a:tr h="370840">
                <a:tc>
                  <a:txBody>
                    <a:bodyPr/>
                    <a:lstStyle/>
                    <a:p>
                      <a:pPr algn="ctr"/>
                      <a:r>
                        <a:rPr lang="zh-CN" altLang="en-US" b="1" dirty="0"/>
                        <a:t>月份</a:t>
                      </a:r>
                    </a:p>
                  </a:txBody>
                  <a:tcPr/>
                </a:tc>
                <a:tc>
                  <a:txBody>
                    <a:bodyPr/>
                    <a:lstStyle/>
                    <a:p>
                      <a:pPr algn="ctr"/>
                      <a:r>
                        <a:rPr lang="en-US" altLang="zh-CN" b="1" dirty="0"/>
                        <a:t>1</a:t>
                      </a:r>
                      <a:endParaRPr lang="zh-CN" altLang="en-US" b="1" dirty="0"/>
                    </a:p>
                  </a:txBody>
                  <a:tcPr/>
                </a:tc>
                <a:tc>
                  <a:txBody>
                    <a:bodyPr/>
                    <a:lstStyle/>
                    <a:p>
                      <a:pPr algn="ctr"/>
                      <a:r>
                        <a:rPr lang="en-US" altLang="zh-CN" b="1" dirty="0"/>
                        <a:t>2</a:t>
                      </a:r>
                      <a:endParaRPr lang="zh-CN" altLang="en-US" b="1" dirty="0"/>
                    </a:p>
                  </a:txBody>
                  <a:tcPr/>
                </a:tc>
                <a:tc>
                  <a:txBody>
                    <a:bodyPr/>
                    <a:lstStyle/>
                    <a:p>
                      <a:pPr algn="ctr"/>
                      <a:r>
                        <a:rPr lang="en-US" altLang="zh-CN" b="1" dirty="0"/>
                        <a:t>3</a:t>
                      </a:r>
                      <a:endParaRPr lang="zh-CN" altLang="en-US" b="1" dirty="0"/>
                    </a:p>
                  </a:txBody>
                  <a:tcPr/>
                </a:tc>
                <a:tc>
                  <a:txBody>
                    <a:bodyPr/>
                    <a:lstStyle/>
                    <a:p>
                      <a:pPr algn="ctr"/>
                      <a:r>
                        <a:rPr lang="en-US" altLang="zh-CN" b="1" dirty="0"/>
                        <a:t>4</a:t>
                      </a:r>
                      <a:endParaRPr lang="zh-CN" altLang="en-US" b="1" dirty="0"/>
                    </a:p>
                  </a:txBody>
                  <a:tcPr/>
                </a:tc>
                <a:tc>
                  <a:txBody>
                    <a:bodyPr/>
                    <a:lstStyle/>
                    <a:p>
                      <a:pPr algn="ctr"/>
                      <a:r>
                        <a:rPr lang="en-US" altLang="zh-CN" b="1" dirty="0"/>
                        <a:t>5</a:t>
                      </a:r>
                      <a:endParaRPr lang="zh-CN" altLang="en-US" b="1" dirty="0"/>
                    </a:p>
                  </a:txBody>
                  <a:tcPr/>
                </a:tc>
                <a:tc>
                  <a:txBody>
                    <a:bodyPr/>
                    <a:lstStyle/>
                    <a:p>
                      <a:pPr algn="ctr"/>
                      <a:r>
                        <a:rPr lang="en-US" altLang="zh-CN" b="1" dirty="0"/>
                        <a:t>6</a:t>
                      </a:r>
                      <a:endParaRPr lang="zh-CN" altLang="en-US" b="1" dirty="0"/>
                    </a:p>
                  </a:txBody>
                  <a:tcPr/>
                </a:tc>
                <a:extLst>
                  <a:ext uri="{0D108BD9-81ED-4DB2-BD59-A6C34878D82A}">
                    <a16:rowId xmlns:a16="http://schemas.microsoft.com/office/drawing/2014/main" val="10000"/>
                  </a:ext>
                </a:extLst>
              </a:tr>
              <a:tr h="370840">
                <a:tc>
                  <a:txBody>
                    <a:bodyPr/>
                    <a:lstStyle/>
                    <a:p>
                      <a:pPr algn="ctr"/>
                      <a:r>
                        <a:rPr lang="zh-CN" altLang="en-US" b="1" dirty="0"/>
                        <a:t>销量</a:t>
                      </a:r>
                    </a:p>
                  </a:txBody>
                  <a:tcPr/>
                </a:tc>
                <a:tc>
                  <a:txBody>
                    <a:bodyPr/>
                    <a:lstStyle/>
                    <a:p>
                      <a:pPr algn="ctr"/>
                      <a:r>
                        <a:rPr lang="en-US" altLang="zh-CN" b="1" dirty="0"/>
                        <a:t>300</a:t>
                      </a:r>
                      <a:endParaRPr lang="zh-CN" altLang="en-US" b="1" dirty="0"/>
                    </a:p>
                  </a:txBody>
                  <a:tcPr/>
                </a:tc>
                <a:tc>
                  <a:txBody>
                    <a:bodyPr/>
                    <a:lstStyle/>
                    <a:p>
                      <a:pPr algn="ctr"/>
                      <a:r>
                        <a:rPr lang="en-US" altLang="zh-CN" b="1" dirty="0"/>
                        <a:t>250</a:t>
                      </a:r>
                      <a:endParaRPr lang="zh-CN" altLang="en-US" b="1" dirty="0"/>
                    </a:p>
                  </a:txBody>
                  <a:tcPr/>
                </a:tc>
                <a:tc>
                  <a:txBody>
                    <a:bodyPr/>
                    <a:lstStyle/>
                    <a:p>
                      <a:pPr algn="ctr"/>
                      <a:r>
                        <a:rPr lang="en-US" altLang="zh-CN" b="1" dirty="0"/>
                        <a:t>350</a:t>
                      </a:r>
                      <a:endParaRPr lang="zh-CN" altLang="en-US" b="1" dirty="0"/>
                    </a:p>
                  </a:txBody>
                  <a:tcPr/>
                </a:tc>
                <a:tc>
                  <a:txBody>
                    <a:bodyPr/>
                    <a:lstStyle/>
                    <a:p>
                      <a:pPr algn="ctr"/>
                      <a:r>
                        <a:rPr lang="en-US" altLang="zh-CN" b="1" dirty="0"/>
                        <a:t>400</a:t>
                      </a:r>
                      <a:endParaRPr lang="zh-CN" altLang="en-US" b="1" dirty="0"/>
                    </a:p>
                  </a:txBody>
                  <a:tcPr/>
                </a:tc>
                <a:tc>
                  <a:txBody>
                    <a:bodyPr/>
                    <a:lstStyle/>
                    <a:p>
                      <a:pPr algn="ctr"/>
                      <a:r>
                        <a:rPr lang="en-US" altLang="zh-CN" b="1" dirty="0"/>
                        <a:t>450</a:t>
                      </a:r>
                      <a:endParaRPr lang="zh-CN" altLang="en-US" b="1" dirty="0"/>
                    </a:p>
                  </a:txBody>
                  <a:tcPr/>
                </a:tc>
                <a:tc>
                  <a:txBody>
                    <a:bodyPr/>
                    <a:lstStyle/>
                    <a:p>
                      <a:pPr algn="ctr"/>
                      <a:r>
                        <a:rPr lang="en-US" altLang="zh-CN" b="1" dirty="0"/>
                        <a:t>400</a:t>
                      </a:r>
                      <a:endParaRPr lang="zh-CN" altLang="en-US" b="1" dirty="0"/>
                    </a:p>
                  </a:txBody>
                  <a:tcPr/>
                </a:tc>
                <a:extLst>
                  <a:ext uri="{0D108BD9-81ED-4DB2-BD59-A6C34878D82A}">
                    <a16:rowId xmlns:a16="http://schemas.microsoft.com/office/drawing/2014/main" val="10001"/>
                  </a:ext>
                </a:extLst>
              </a:tr>
            </a:tbl>
          </a:graphicData>
        </a:graphic>
      </p:graphicFrame>
      <p:grpSp>
        <p:nvGrpSpPr>
          <p:cNvPr id="13" name="组合 12">
            <a:extLst>
              <a:ext uri="{FF2B5EF4-FFF2-40B4-BE49-F238E27FC236}">
                <a16:creationId xmlns:a16="http://schemas.microsoft.com/office/drawing/2014/main" id="{B4357283-0EBD-4C3F-9834-133A19876F86}"/>
              </a:ext>
            </a:extLst>
          </p:cNvPr>
          <p:cNvGrpSpPr/>
          <p:nvPr/>
        </p:nvGrpSpPr>
        <p:grpSpPr>
          <a:xfrm>
            <a:off x="191345" y="92845"/>
            <a:ext cx="4059473" cy="613803"/>
            <a:chOff x="1271464" y="2420888"/>
            <a:chExt cx="4392488" cy="613803"/>
          </a:xfrm>
        </p:grpSpPr>
        <p:sp>
          <p:nvSpPr>
            <p:cNvPr id="14" name="矩形 2">
              <a:extLst>
                <a:ext uri="{FF2B5EF4-FFF2-40B4-BE49-F238E27FC236}">
                  <a16:creationId xmlns:a16="http://schemas.microsoft.com/office/drawing/2014/main" id="{E5FD062B-25FD-4B8D-8511-7CA69EAEB6F3}"/>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8" name="TextBox 10">
              <a:extLst>
                <a:ext uri="{FF2B5EF4-FFF2-40B4-BE49-F238E27FC236}">
                  <a16:creationId xmlns:a16="http://schemas.microsoft.com/office/drawing/2014/main" id="{8383A0F3-8756-49CC-912E-0204B1790126}"/>
                </a:ext>
              </a:extLst>
            </p:cNvPr>
            <p:cNvSpPr txBox="1"/>
            <p:nvPr/>
          </p:nvSpPr>
          <p:spPr>
            <a:xfrm>
              <a:off x="1426882" y="2449916"/>
              <a:ext cx="4237070"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销售预测</a:t>
              </a:r>
            </a:p>
          </p:txBody>
        </p:sp>
      </p:grpSp>
    </p:spTree>
    <p:extLst>
      <p:ext uri="{BB962C8B-B14F-4D97-AF65-F5344CB8AC3E}">
        <p14:creationId xmlns:p14="http://schemas.microsoft.com/office/powerpoint/2010/main" val="507135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strips(downLeft)">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298606108"/>
              </p:ext>
            </p:extLst>
          </p:nvPr>
        </p:nvGraphicFramePr>
        <p:xfrm>
          <a:off x="1559496" y="2204864"/>
          <a:ext cx="8128001" cy="741680"/>
        </p:xfrm>
        <a:graphic>
          <a:graphicData uri="http://schemas.openxmlformats.org/drawingml/2006/table">
            <a:tbl>
              <a:tblPr firstRow="1" bandRow="1">
                <a:tableStyleId>{5C22544A-7EE6-4342-B048-85BDC9FD1C3A}</a:tableStyleId>
              </a:tblPr>
              <a:tblGrid>
                <a:gridCol w="1161143">
                  <a:extLst>
                    <a:ext uri="{9D8B030D-6E8A-4147-A177-3AD203B41FA5}">
                      <a16:colId xmlns:a16="http://schemas.microsoft.com/office/drawing/2014/main" val="20000"/>
                    </a:ext>
                  </a:extLst>
                </a:gridCol>
                <a:gridCol w="1161143">
                  <a:extLst>
                    <a:ext uri="{9D8B030D-6E8A-4147-A177-3AD203B41FA5}">
                      <a16:colId xmlns:a16="http://schemas.microsoft.com/office/drawing/2014/main" val="20001"/>
                    </a:ext>
                  </a:extLst>
                </a:gridCol>
                <a:gridCol w="1161143">
                  <a:extLst>
                    <a:ext uri="{9D8B030D-6E8A-4147-A177-3AD203B41FA5}">
                      <a16:colId xmlns:a16="http://schemas.microsoft.com/office/drawing/2014/main" val="20002"/>
                    </a:ext>
                  </a:extLst>
                </a:gridCol>
                <a:gridCol w="1161143">
                  <a:extLst>
                    <a:ext uri="{9D8B030D-6E8A-4147-A177-3AD203B41FA5}">
                      <a16:colId xmlns:a16="http://schemas.microsoft.com/office/drawing/2014/main" val="20003"/>
                    </a:ext>
                  </a:extLst>
                </a:gridCol>
                <a:gridCol w="1161143">
                  <a:extLst>
                    <a:ext uri="{9D8B030D-6E8A-4147-A177-3AD203B41FA5}">
                      <a16:colId xmlns:a16="http://schemas.microsoft.com/office/drawing/2014/main" val="20004"/>
                    </a:ext>
                  </a:extLst>
                </a:gridCol>
                <a:gridCol w="1161143">
                  <a:extLst>
                    <a:ext uri="{9D8B030D-6E8A-4147-A177-3AD203B41FA5}">
                      <a16:colId xmlns:a16="http://schemas.microsoft.com/office/drawing/2014/main" val="20005"/>
                    </a:ext>
                  </a:extLst>
                </a:gridCol>
                <a:gridCol w="1161143">
                  <a:extLst>
                    <a:ext uri="{9D8B030D-6E8A-4147-A177-3AD203B41FA5}">
                      <a16:colId xmlns:a16="http://schemas.microsoft.com/office/drawing/2014/main" val="20006"/>
                    </a:ext>
                  </a:extLst>
                </a:gridCol>
              </a:tblGrid>
              <a:tr h="370840">
                <a:tc>
                  <a:txBody>
                    <a:bodyPr/>
                    <a:lstStyle/>
                    <a:p>
                      <a:pPr algn="ctr"/>
                      <a:r>
                        <a:rPr lang="zh-CN" altLang="en-US" b="1" dirty="0"/>
                        <a:t>月份</a:t>
                      </a:r>
                    </a:p>
                  </a:txBody>
                  <a:tcPr/>
                </a:tc>
                <a:tc>
                  <a:txBody>
                    <a:bodyPr/>
                    <a:lstStyle/>
                    <a:p>
                      <a:pPr algn="ctr"/>
                      <a:r>
                        <a:rPr lang="en-US" altLang="zh-CN" b="1" dirty="0"/>
                        <a:t>1</a:t>
                      </a:r>
                      <a:endParaRPr lang="zh-CN" altLang="en-US" b="1" dirty="0"/>
                    </a:p>
                  </a:txBody>
                  <a:tcPr/>
                </a:tc>
                <a:tc>
                  <a:txBody>
                    <a:bodyPr/>
                    <a:lstStyle/>
                    <a:p>
                      <a:pPr algn="ctr"/>
                      <a:r>
                        <a:rPr lang="en-US" altLang="zh-CN" b="1" dirty="0"/>
                        <a:t>2</a:t>
                      </a:r>
                      <a:endParaRPr lang="zh-CN" altLang="en-US" b="1" dirty="0"/>
                    </a:p>
                  </a:txBody>
                  <a:tcPr/>
                </a:tc>
                <a:tc>
                  <a:txBody>
                    <a:bodyPr/>
                    <a:lstStyle/>
                    <a:p>
                      <a:pPr algn="ctr"/>
                      <a:r>
                        <a:rPr lang="en-US" altLang="zh-CN" b="1" dirty="0"/>
                        <a:t>3</a:t>
                      </a:r>
                      <a:endParaRPr lang="zh-CN" altLang="en-US" b="1" dirty="0"/>
                    </a:p>
                  </a:txBody>
                  <a:tcPr/>
                </a:tc>
                <a:tc>
                  <a:txBody>
                    <a:bodyPr/>
                    <a:lstStyle/>
                    <a:p>
                      <a:pPr algn="ctr"/>
                      <a:r>
                        <a:rPr lang="en-US" altLang="zh-CN" b="1" dirty="0"/>
                        <a:t>4</a:t>
                      </a:r>
                      <a:endParaRPr lang="zh-CN" altLang="en-US" b="1" dirty="0"/>
                    </a:p>
                  </a:txBody>
                  <a:tcPr/>
                </a:tc>
                <a:tc>
                  <a:txBody>
                    <a:bodyPr/>
                    <a:lstStyle/>
                    <a:p>
                      <a:pPr algn="ctr"/>
                      <a:r>
                        <a:rPr lang="en-US" altLang="zh-CN" b="1" dirty="0"/>
                        <a:t>5</a:t>
                      </a:r>
                      <a:endParaRPr lang="zh-CN" altLang="en-US" b="1" dirty="0"/>
                    </a:p>
                  </a:txBody>
                  <a:tcPr/>
                </a:tc>
                <a:tc>
                  <a:txBody>
                    <a:bodyPr/>
                    <a:lstStyle/>
                    <a:p>
                      <a:pPr algn="ctr"/>
                      <a:r>
                        <a:rPr lang="en-US" altLang="zh-CN" b="1" dirty="0"/>
                        <a:t>6</a:t>
                      </a:r>
                      <a:endParaRPr lang="zh-CN" altLang="en-US" b="1" dirty="0"/>
                    </a:p>
                  </a:txBody>
                  <a:tcPr/>
                </a:tc>
                <a:extLst>
                  <a:ext uri="{0D108BD9-81ED-4DB2-BD59-A6C34878D82A}">
                    <a16:rowId xmlns:a16="http://schemas.microsoft.com/office/drawing/2014/main" val="10000"/>
                  </a:ext>
                </a:extLst>
              </a:tr>
              <a:tr h="370840">
                <a:tc>
                  <a:txBody>
                    <a:bodyPr/>
                    <a:lstStyle/>
                    <a:p>
                      <a:pPr algn="ctr"/>
                      <a:r>
                        <a:rPr lang="zh-CN" altLang="en-US" b="1" dirty="0"/>
                        <a:t>销量</a:t>
                      </a:r>
                    </a:p>
                  </a:txBody>
                  <a:tcPr/>
                </a:tc>
                <a:tc>
                  <a:txBody>
                    <a:bodyPr/>
                    <a:lstStyle/>
                    <a:p>
                      <a:pPr algn="ctr"/>
                      <a:r>
                        <a:rPr lang="en-US" altLang="zh-CN" b="1" dirty="0"/>
                        <a:t>300</a:t>
                      </a:r>
                      <a:endParaRPr lang="zh-CN" altLang="en-US" b="1" dirty="0"/>
                    </a:p>
                  </a:txBody>
                  <a:tcPr/>
                </a:tc>
                <a:tc>
                  <a:txBody>
                    <a:bodyPr/>
                    <a:lstStyle/>
                    <a:p>
                      <a:pPr algn="ctr"/>
                      <a:r>
                        <a:rPr lang="en-US" altLang="zh-CN" b="1" dirty="0"/>
                        <a:t>250</a:t>
                      </a:r>
                      <a:endParaRPr lang="zh-CN" altLang="en-US" b="1" dirty="0"/>
                    </a:p>
                  </a:txBody>
                  <a:tcPr/>
                </a:tc>
                <a:tc>
                  <a:txBody>
                    <a:bodyPr/>
                    <a:lstStyle/>
                    <a:p>
                      <a:pPr algn="ctr"/>
                      <a:r>
                        <a:rPr lang="en-US" altLang="zh-CN" b="1" dirty="0"/>
                        <a:t>350</a:t>
                      </a:r>
                      <a:endParaRPr lang="zh-CN" altLang="en-US" b="1" dirty="0"/>
                    </a:p>
                  </a:txBody>
                  <a:tcPr/>
                </a:tc>
                <a:tc>
                  <a:txBody>
                    <a:bodyPr/>
                    <a:lstStyle/>
                    <a:p>
                      <a:pPr algn="ctr"/>
                      <a:r>
                        <a:rPr lang="en-US" altLang="zh-CN" b="1" dirty="0"/>
                        <a:t>400</a:t>
                      </a:r>
                      <a:endParaRPr lang="zh-CN" altLang="en-US" b="1" dirty="0"/>
                    </a:p>
                  </a:txBody>
                  <a:tcPr/>
                </a:tc>
                <a:tc>
                  <a:txBody>
                    <a:bodyPr/>
                    <a:lstStyle/>
                    <a:p>
                      <a:pPr algn="ctr"/>
                      <a:r>
                        <a:rPr lang="en-US" altLang="zh-CN" b="1" dirty="0"/>
                        <a:t>450</a:t>
                      </a:r>
                      <a:endParaRPr lang="zh-CN" altLang="en-US" b="1" dirty="0"/>
                    </a:p>
                  </a:txBody>
                  <a:tcPr/>
                </a:tc>
                <a:tc>
                  <a:txBody>
                    <a:bodyPr/>
                    <a:lstStyle/>
                    <a:p>
                      <a:pPr algn="ctr"/>
                      <a:r>
                        <a:rPr lang="en-US" altLang="zh-CN" b="1" dirty="0"/>
                        <a:t>400</a:t>
                      </a:r>
                      <a:endParaRPr lang="zh-CN" altLang="en-US" b="1" dirty="0"/>
                    </a:p>
                  </a:txBody>
                  <a:tcPr/>
                </a:tc>
                <a:extLst>
                  <a:ext uri="{0D108BD9-81ED-4DB2-BD59-A6C34878D82A}">
                    <a16:rowId xmlns:a16="http://schemas.microsoft.com/office/drawing/2014/main" val="10001"/>
                  </a:ext>
                </a:extLst>
              </a:tr>
            </a:tbl>
          </a:graphicData>
        </a:graphic>
      </p:graphicFrame>
      <p:sp>
        <p:nvSpPr>
          <p:cNvPr id="20" name="Rectangle 4"/>
          <p:cNvSpPr>
            <a:spLocks noChangeArrowheads="1"/>
          </p:cNvSpPr>
          <p:nvPr/>
        </p:nvSpPr>
        <p:spPr bwMode="auto">
          <a:xfrm>
            <a:off x="1847528" y="3531700"/>
            <a:ext cx="8280920" cy="646331"/>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wrap="square" anchor="ctr">
            <a:spAutoFit/>
          </a:bodyPr>
          <a:lstStyle/>
          <a:p>
            <a:pPr eaLnBrk="1" hangingPunct="1">
              <a:lnSpc>
                <a:spcPct val="150000"/>
              </a:lnSpc>
              <a:defRPr/>
            </a:pPr>
            <a:r>
              <a:rPr lang="zh-CN" altLang="en-US" sz="2400" dirty="0">
                <a:solidFill>
                  <a:srgbClr val="000000"/>
                </a:solidFill>
                <a:latin typeface="Times New Roman" pitchFamily="18" charset="0"/>
                <a:cs typeface="Times New Roman" pitchFamily="18" charset="0"/>
              </a:rPr>
              <a:t>简单算术平均法</a:t>
            </a:r>
            <a:r>
              <a:rPr lang="en-US" altLang="zh-CN" sz="2400" dirty="0">
                <a:solidFill>
                  <a:srgbClr val="000000"/>
                </a:solidFill>
                <a:latin typeface="Times New Roman" pitchFamily="18" charset="0"/>
                <a:cs typeface="Times New Roman" pitchFamily="18" charset="0"/>
              </a:rPr>
              <a:t>=</a:t>
            </a:r>
            <a:r>
              <a:rPr lang="zh-CN" altLang="en-US" sz="2400" dirty="0">
                <a:solidFill>
                  <a:srgbClr val="000000"/>
                </a:solidFill>
                <a:latin typeface="Times New Roman" pitchFamily="18" charset="0"/>
                <a:cs typeface="Times New Roman" pitchFamily="18" charset="0"/>
              </a:rPr>
              <a:t>（</a:t>
            </a:r>
            <a:r>
              <a:rPr lang="en-US" altLang="zh-CN" sz="2400" dirty="0">
                <a:solidFill>
                  <a:srgbClr val="000000"/>
                </a:solidFill>
                <a:latin typeface="Times New Roman" pitchFamily="18" charset="0"/>
                <a:cs typeface="Times New Roman" pitchFamily="18" charset="0"/>
              </a:rPr>
              <a:t>300+250+350+400+450+400</a:t>
            </a:r>
            <a:r>
              <a:rPr lang="zh-CN" altLang="en-US" sz="2400" dirty="0">
                <a:solidFill>
                  <a:srgbClr val="000000"/>
                </a:solidFill>
                <a:latin typeface="Times New Roman" pitchFamily="18" charset="0"/>
                <a:cs typeface="Times New Roman" pitchFamily="18" charset="0"/>
              </a:rPr>
              <a:t>）</a:t>
            </a:r>
            <a:r>
              <a:rPr lang="en-US" altLang="zh-CN" sz="2400" dirty="0">
                <a:solidFill>
                  <a:srgbClr val="000000"/>
                </a:solidFill>
                <a:latin typeface="Times New Roman" pitchFamily="18" charset="0"/>
                <a:cs typeface="Times New Roman" pitchFamily="18" charset="0"/>
              </a:rPr>
              <a:t>/6=358.33</a:t>
            </a:r>
          </a:p>
        </p:txBody>
      </p:sp>
      <p:grpSp>
        <p:nvGrpSpPr>
          <p:cNvPr id="8" name="组合 7">
            <a:extLst>
              <a:ext uri="{FF2B5EF4-FFF2-40B4-BE49-F238E27FC236}">
                <a16:creationId xmlns:a16="http://schemas.microsoft.com/office/drawing/2014/main" id="{BA28231A-5E12-4AB4-805E-AF7B5D90E20D}"/>
              </a:ext>
            </a:extLst>
          </p:cNvPr>
          <p:cNvGrpSpPr/>
          <p:nvPr/>
        </p:nvGrpSpPr>
        <p:grpSpPr>
          <a:xfrm>
            <a:off x="191345" y="92845"/>
            <a:ext cx="4059473" cy="613803"/>
            <a:chOff x="1271464" y="2420888"/>
            <a:chExt cx="4392488" cy="613803"/>
          </a:xfrm>
        </p:grpSpPr>
        <p:sp>
          <p:nvSpPr>
            <p:cNvPr id="9" name="矩形 2">
              <a:extLst>
                <a:ext uri="{FF2B5EF4-FFF2-40B4-BE49-F238E27FC236}">
                  <a16:creationId xmlns:a16="http://schemas.microsoft.com/office/drawing/2014/main" id="{7B28B98A-3944-4520-8623-B64F38CE5B42}"/>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10">
              <a:extLst>
                <a:ext uri="{FF2B5EF4-FFF2-40B4-BE49-F238E27FC236}">
                  <a16:creationId xmlns:a16="http://schemas.microsoft.com/office/drawing/2014/main" id="{127BBD03-0423-439D-85DF-D323E6D05469}"/>
                </a:ext>
              </a:extLst>
            </p:cNvPr>
            <p:cNvSpPr txBox="1"/>
            <p:nvPr/>
          </p:nvSpPr>
          <p:spPr>
            <a:xfrm>
              <a:off x="1426882" y="2449916"/>
              <a:ext cx="4237070"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销售预测</a:t>
              </a:r>
            </a:p>
          </p:txBody>
        </p:sp>
      </p:grpSp>
    </p:spTree>
    <p:extLst>
      <p:ext uri="{BB962C8B-B14F-4D97-AF65-F5344CB8AC3E}">
        <p14:creationId xmlns:p14="http://schemas.microsoft.com/office/powerpoint/2010/main" val="3790801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a:grpSpLocks/>
          </p:cNvGrpSpPr>
          <p:nvPr/>
        </p:nvGrpSpPr>
        <p:grpSpPr bwMode="auto">
          <a:xfrm>
            <a:off x="47328" y="764704"/>
            <a:ext cx="4331254" cy="822325"/>
            <a:chOff x="11113" y="950913"/>
            <a:chExt cx="5445943" cy="822325"/>
          </a:xfrm>
        </p:grpSpPr>
        <p:pic>
          <p:nvPicPr>
            <p:cNvPr id="32"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二、销售预测的方法</a:t>
              </a:r>
            </a:p>
          </p:txBody>
        </p:sp>
      </p:grpSp>
      <p:sp>
        <p:nvSpPr>
          <p:cNvPr id="34" name="TextBox 33"/>
          <p:cNvSpPr txBox="1"/>
          <p:nvPr/>
        </p:nvSpPr>
        <p:spPr>
          <a:xfrm>
            <a:off x="265159" y="1556792"/>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定量预测方法</a:t>
            </a:r>
            <a:endParaRPr lang="zh-CN" sz="2400" dirty="0">
              <a:latin typeface="Times New Roman" pitchFamily="18" charset="0"/>
              <a:cs typeface="Times New Roman" pitchFamily="18" charset="0"/>
            </a:endParaRPr>
          </a:p>
        </p:txBody>
      </p:sp>
      <p:grpSp>
        <p:nvGrpSpPr>
          <p:cNvPr id="42" name="组合 41"/>
          <p:cNvGrpSpPr/>
          <p:nvPr/>
        </p:nvGrpSpPr>
        <p:grpSpPr>
          <a:xfrm>
            <a:off x="1703512" y="2780928"/>
            <a:ext cx="3706183" cy="2978635"/>
            <a:chOff x="7214353" y="332655"/>
            <a:chExt cx="3706183" cy="3513390"/>
          </a:xfrm>
        </p:grpSpPr>
        <p:grpSp>
          <p:nvGrpSpPr>
            <p:cNvPr id="43" name="组合 31"/>
            <p:cNvGrpSpPr>
              <a:grpSpLocks/>
            </p:cNvGrpSpPr>
            <p:nvPr/>
          </p:nvGrpSpPr>
          <p:grpSpPr bwMode="auto">
            <a:xfrm>
              <a:off x="7214353" y="724656"/>
              <a:ext cx="3706183" cy="3121389"/>
              <a:chOff x="313618" y="3789039"/>
              <a:chExt cx="5255839" cy="2700063"/>
            </a:xfrm>
          </p:grpSpPr>
          <p:sp>
            <p:nvSpPr>
              <p:cNvPr id="47" name="AutoShape 2"/>
              <p:cNvSpPr>
                <a:spLocks noChangeArrowheads="1"/>
              </p:cNvSpPr>
              <p:nvPr/>
            </p:nvSpPr>
            <p:spPr bwMode="ltGray">
              <a:xfrm>
                <a:off x="313618" y="3789039"/>
                <a:ext cx="5255839" cy="2700063"/>
              </a:xfrm>
              <a:prstGeom prst="roundRect">
                <a:avLst>
                  <a:gd name="adj" fmla="val 2259"/>
                </a:avLst>
              </a:prstGeom>
              <a:solidFill>
                <a:schemeClr val="bg2"/>
              </a:solidFill>
              <a:ln w="28575">
                <a:solidFill>
                  <a:schemeClr val="tx2">
                    <a:lumMod val="75000"/>
                  </a:schemeClr>
                </a:solidFill>
                <a:round/>
                <a:headEnd/>
                <a:tailEnd/>
              </a:ln>
            </p:spPr>
            <p:txBody>
              <a:bodyPr wrap="none" anchor="ctr"/>
              <a:lstStyle/>
              <a:p>
                <a:pPr eaLnBrk="1" hangingPunct="1"/>
                <a:endParaRPr lang="zh-CN" altLang="en-US" sz="3000" b="0">
                  <a:solidFill>
                    <a:srgbClr val="000000"/>
                  </a:solidFill>
                  <a:latin typeface="Arial" charset="0"/>
                  <a:ea typeface="楷体_GB2312" pitchFamily="49" charset="-122"/>
                </a:endParaRPr>
              </a:p>
            </p:txBody>
          </p:sp>
          <p:sp>
            <p:nvSpPr>
              <p:cNvPr id="48" name="Rectangle 6"/>
              <p:cNvSpPr>
                <a:spLocks noChangeArrowheads="1"/>
              </p:cNvSpPr>
              <p:nvPr/>
            </p:nvSpPr>
            <p:spPr bwMode="black">
              <a:xfrm>
                <a:off x="361515" y="3996947"/>
                <a:ext cx="5030231" cy="244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lvl="0" eaLnBrk="1" hangingPunct="1">
                  <a:lnSpc>
                    <a:spcPts val="3600"/>
                  </a:lnSpc>
                </a:pPr>
                <a:r>
                  <a:rPr lang="zh-CN" altLang="en-US" sz="2200" b="0" dirty="0">
                    <a:solidFill>
                      <a:srgbClr val="000000"/>
                    </a:solidFill>
                    <a:latin typeface="Arial" charset="0"/>
                    <a:ea typeface="楷体_GB2312" pitchFamily="49" charset="-122"/>
                  </a:rPr>
                  <a:t>　</a:t>
                </a:r>
                <a:r>
                  <a:rPr lang="zh-CN" altLang="en-US" sz="2200" dirty="0">
                    <a:solidFill>
                      <a:srgbClr val="000000"/>
                    </a:solidFill>
                    <a:latin typeface="Arial" charset="0"/>
                    <a:ea typeface="楷体_GB2312" pitchFamily="49" charset="-122"/>
                  </a:rPr>
                  <a:t>　</a:t>
                </a:r>
                <a:r>
                  <a:rPr lang="zh-CN" altLang="en-US" sz="2000" dirty="0">
                    <a:solidFill>
                      <a:srgbClr val="000000"/>
                    </a:solidFill>
                    <a:latin typeface="+mn-ea"/>
                    <a:ea typeface="+mn-ea"/>
                  </a:rPr>
                  <a:t>是对距离预测期较近的若干期间内的实际销售量</a:t>
                </a:r>
                <a:r>
                  <a:rPr lang="en-US" altLang="zh-CN" sz="2000" dirty="0">
                    <a:solidFill>
                      <a:srgbClr val="000000"/>
                    </a:solidFill>
                    <a:latin typeface="+mn-ea"/>
                    <a:ea typeface="+mn-ea"/>
                  </a:rPr>
                  <a:t>(</a:t>
                </a:r>
                <a:r>
                  <a:rPr lang="zh-CN" altLang="en-US" sz="2000" dirty="0">
                    <a:solidFill>
                      <a:srgbClr val="000000"/>
                    </a:solidFill>
                    <a:latin typeface="+mn-ea"/>
                    <a:ea typeface="+mn-ea"/>
                  </a:rPr>
                  <a:t>额</a:t>
                </a:r>
                <a:r>
                  <a:rPr lang="en-US" altLang="zh-CN" sz="2000" dirty="0">
                    <a:solidFill>
                      <a:srgbClr val="000000"/>
                    </a:solidFill>
                    <a:latin typeface="+mn-ea"/>
                    <a:ea typeface="+mn-ea"/>
                  </a:rPr>
                  <a:t>)</a:t>
                </a:r>
                <a:r>
                  <a:rPr lang="zh-CN" altLang="en-US" sz="2000" dirty="0">
                    <a:solidFill>
                      <a:srgbClr val="000000"/>
                    </a:solidFill>
                    <a:latin typeface="+mn-ea"/>
                    <a:ea typeface="+mn-ea"/>
                  </a:rPr>
                  <a:t>进行简单平均计算，以其平均值作为销售预测值的一种预测方法。</a:t>
                </a:r>
              </a:p>
            </p:txBody>
          </p:sp>
        </p:grpSp>
        <p:grpSp>
          <p:nvGrpSpPr>
            <p:cNvPr id="44" name="组合 30"/>
            <p:cNvGrpSpPr>
              <a:grpSpLocks/>
            </p:cNvGrpSpPr>
            <p:nvPr/>
          </p:nvGrpSpPr>
          <p:grpSpPr bwMode="auto">
            <a:xfrm>
              <a:off x="7752184" y="332655"/>
              <a:ext cx="2465263" cy="698184"/>
              <a:chOff x="1976289" y="2674911"/>
              <a:chExt cx="2355850" cy="425450"/>
            </a:xfrm>
          </p:grpSpPr>
          <p:sp>
            <p:nvSpPr>
              <p:cNvPr id="45" name="AutoShape 4"/>
              <p:cNvSpPr>
                <a:spLocks noChangeArrowheads="1"/>
              </p:cNvSpPr>
              <p:nvPr/>
            </p:nvSpPr>
            <p:spPr bwMode="gray">
              <a:xfrm>
                <a:off x="1976289" y="2674911"/>
                <a:ext cx="2355850" cy="425450"/>
              </a:xfrm>
              <a:prstGeom prst="roundRect">
                <a:avLst>
                  <a:gd name="adj" fmla="val 0"/>
                </a:avLst>
              </a:prstGeom>
              <a:gradFill rotWithShape="0">
                <a:gsLst>
                  <a:gs pos="0">
                    <a:schemeClr val="accent1">
                      <a:gamma/>
                      <a:shade val="46275"/>
                      <a:invGamma/>
                    </a:schemeClr>
                  </a:gs>
                  <a:gs pos="100000">
                    <a:schemeClr val="accent1"/>
                  </a:gs>
                </a:gsLst>
                <a:lin ang="5400000" scaled="1"/>
              </a:gradFill>
              <a:ln w="19050" algn="ctr">
                <a:solidFill>
                  <a:srgbClr val="DDDDDD"/>
                </a:solidFill>
                <a:round/>
                <a:headEnd/>
                <a:tailEnd/>
              </a:ln>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46" name="Text Box 5"/>
              <p:cNvSpPr txBox="1">
                <a:spLocks noChangeArrowheads="1"/>
              </p:cNvSpPr>
              <p:nvPr/>
            </p:nvSpPr>
            <p:spPr bwMode="white">
              <a:xfrm>
                <a:off x="2003277" y="2741783"/>
                <a:ext cx="2305050" cy="3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zh-CN" altLang="en-US" sz="2400" b="0" dirty="0">
                    <a:solidFill>
                      <a:srgbClr val="FFFFFF"/>
                    </a:solidFill>
                    <a:latin typeface="华文行楷" pitchFamily="2" charset="-122"/>
                    <a:ea typeface="华文行楷" pitchFamily="2" charset="-122"/>
                  </a:rPr>
                  <a:t>移动平均法</a:t>
                </a:r>
              </a:p>
            </p:txBody>
          </p:sp>
        </p:grpSp>
      </p:grpSp>
      <p:sp>
        <p:nvSpPr>
          <p:cNvPr id="56" name="六边形 55">
            <a:extLst>
              <a:ext uri="{FF2B5EF4-FFF2-40B4-BE49-F238E27FC236}">
                <a16:creationId xmlns:a16="http://schemas.microsoft.com/office/drawing/2014/main" id="{3C7A3241-E0BB-4A5D-9F6D-E5ED095C4E49}"/>
              </a:ext>
            </a:extLst>
          </p:cNvPr>
          <p:cNvSpPr/>
          <p:nvPr/>
        </p:nvSpPr>
        <p:spPr>
          <a:xfrm>
            <a:off x="9480376" y="1335806"/>
            <a:ext cx="2422089" cy="502445"/>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latin typeface="微软雅黑" panose="020B0503020204020204" pitchFamily="34" charset="-122"/>
                <a:ea typeface="微软雅黑" panose="020B0503020204020204" pitchFamily="34" charset="-122"/>
              </a:rPr>
              <a:t>移动平均法</a:t>
            </a:r>
          </a:p>
        </p:txBody>
      </p:sp>
      <p:grpSp>
        <p:nvGrpSpPr>
          <p:cNvPr id="17" name="组合 16"/>
          <p:cNvGrpSpPr/>
          <p:nvPr/>
        </p:nvGrpSpPr>
        <p:grpSpPr>
          <a:xfrm>
            <a:off x="6520315" y="3645024"/>
            <a:ext cx="4343307" cy="1094415"/>
            <a:chOff x="6108238" y="3720863"/>
            <a:chExt cx="4343307" cy="1094415"/>
          </a:xfrm>
        </p:grpSpPr>
        <p:grpSp>
          <p:nvGrpSpPr>
            <p:cNvPr id="18" name="组合 17"/>
            <p:cNvGrpSpPr/>
            <p:nvPr/>
          </p:nvGrpSpPr>
          <p:grpSpPr>
            <a:xfrm>
              <a:off x="6108238" y="3720863"/>
              <a:ext cx="4343307" cy="1034266"/>
              <a:chOff x="4304043" y="1286668"/>
              <a:chExt cx="38379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1" name="圆角矩形 20"/>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mc:AlternateContent xmlns:mc="http://schemas.openxmlformats.org/markup-compatibility/2006" xmlns:a14="http://schemas.microsoft.com/office/drawing/2010/main">
          <mc:Choice Requires="a14">
            <p:sp>
              <p:nvSpPr>
                <p:cNvPr id="19" name="文本1"/>
                <p:cNvSpPr>
                  <a:spLocks noChangeArrowheads="1"/>
                </p:cNvSpPr>
                <p:nvPr/>
              </p:nvSpPr>
              <p:spPr bwMode="gray">
                <a:xfrm>
                  <a:off x="6215627" y="3739204"/>
                  <a:ext cx="4128531" cy="1076074"/>
                </a:xfrm>
                <a:prstGeom prst="roundRect">
                  <a:avLst>
                    <a:gd name="adj" fmla="val 11505"/>
                  </a:avLst>
                </a:prstGeom>
                <a:noFill/>
                <a:ln w="28575" cap="flat" cmpd="sng" algn="ctr">
                  <a:noFill/>
                  <a:prstDash val="solid"/>
                </a:ln>
                <a:effectLst/>
              </p:spPr>
              <p:txBody>
                <a:bodyPr lIns="91429" tIns="45715" rIns="91429" bIns="4571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895">
                    <a:lnSpc>
                      <a:spcPct val="120000"/>
                    </a:lnSpc>
                    <a:defRPr/>
                  </a:pPr>
                  <a14:m>
                    <m:oMath xmlns:m="http://schemas.openxmlformats.org/officeDocument/2006/math">
                      <m:acc>
                        <m:accPr>
                          <m:chr m:val="̅"/>
                          <m:ctrlPr>
                            <a:rPr lang="en-US" altLang="zh-CN" sz="2800" b="0" i="1" dirty="0" smtClean="0">
                              <a:latin typeface="Cambria Math" panose="02040503050406030204" pitchFamily="18" charset="0"/>
                              <a:ea typeface="微软雅黑" pitchFamily="34" charset="-122"/>
                            </a:rPr>
                          </m:ctrlPr>
                        </m:accPr>
                        <m:e>
                          <m:r>
                            <a:rPr lang="en-US" altLang="zh-CN" sz="2800" b="0" i="1" dirty="0" smtClean="0">
                              <a:latin typeface="Cambria Math"/>
                              <a:ea typeface="微软雅黑" pitchFamily="34" charset="-122"/>
                            </a:rPr>
                            <m:t>𝑥</m:t>
                          </m:r>
                        </m:e>
                      </m:acc>
                    </m:oMath>
                  </a14:m>
                  <a:r>
                    <a:rPr lang="en-US" altLang="zh-CN" sz="2800" b="0" dirty="0">
                      <a:latin typeface="微软雅黑" pitchFamily="34" charset="-122"/>
                      <a:ea typeface="微软雅黑" pitchFamily="34" charset="-122"/>
                    </a:rPr>
                    <a:t>=</a:t>
                  </a:r>
                  <a14:m>
                    <m:oMath xmlns:m="http://schemas.openxmlformats.org/officeDocument/2006/math">
                      <m:f>
                        <m:fPr>
                          <m:ctrlPr>
                            <a:rPr lang="en-US" altLang="zh-CN" sz="2800" b="0" i="1" smtClean="0">
                              <a:latin typeface="Cambria Math" panose="02040503050406030204" pitchFamily="18" charset="0"/>
                              <a:ea typeface="微软雅黑" pitchFamily="34" charset="-122"/>
                            </a:rPr>
                          </m:ctrlPr>
                        </m:fPr>
                        <m:num>
                          <m:nary>
                            <m:naryPr>
                              <m:chr m:val="∑"/>
                              <m:ctrlPr>
                                <a:rPr lang="en-US" altLang="zh-CN" sz="2800" b="0" i="1" smtClean="0">
                                  <a:latin typeface="Cambria Math" panose="02040503050406030204" pitchFamily="18" charset="0"/>
                                  <a:ea typeface="微软雅黑" pitchFamily="34" charset="-122"/>
                                </a:rPr>
                              </m:ctrlPr>
                            </m:naryPr>
                            <m:sub>
                              <m:r>
                                <m:rPr>
                                  <m:brk m:alnAt="23"/>
                                </m:rPr>
                                <a:rPr lang="en-US" altLang="zh-CN" sz="2800" b="0" i="1" smtClean="0">
                                  <a:latin typeface="Cambria Math"/>
                                  <a:ea typeface="微软雅黑" pitchFamily="34" charset="-122"/>
                                </a:rPr>
                                <m:t>1</m:t>
                              </m:r>
                            </m:sub>
                            <m:sup>
                              <m:r>
                                <a:rPr lang="en-US" altLang="zh-CN" sz="2800" b="0" i="1" smtClean="0">
                                  <a:latin typeface="Cambria Math"/>
                                  <a:ea typeface="微软雅黑" pitchFamily="34" charset="-122"/>
                                </a:rPr>
                                <m:t>𝑖</m:t>
                              </m:r>
                            </m:sup>
                            <m:e>
                              <m:r>
                                <a:rPr lang="en-US" altLang="zh-CN" sz="2800" b="0" i="1" smtClean="0">
                                  <a:latin typeface="Cambria Math"/>
                                  <a:ea typeface="微软雅黑" pitchFamily="34" charset="-122"/>
                                </a:rPr>
                                <m:t>𝑥</m:t>
                              </m:r>
                            </m:e>
                          </m:nary>
                        </m:num>
                        <m:den>
                          <m:r>
                            <a:rPr lang="en-US" altLang="zh-CN" sz="2800" b="0" i="1" smtClean="0">
                              <a:latin typeface="Cambria Math"/>
                              <a:ea typeface="微软雅黑" pitchFamily="34" charset="-122"/>
                            </a:rPr>
                            <m:t>𝑖</m:t>
                          </m:r>
                        </m:den>
                      </m:f>
                    </m:oMath>
                  </a14:m>
                  <a:endParaRPr lang="en-US" altLang="zh-CN" sz="2800" b="0" dirty="0">
                    <a:latin typeface="微软雅黑" pitchFamily="34" charset="-122"/>
                    <a:ea typeface="微软雅黑" pitchFamily="34" charset="-122"/>
                  </a:endParaRPr>
                </a:p>
              </p:txBody>
            </p:sp>
          </mc:Choice>
          <mc:Fallback xmlns="">
            <p:sp>
              <p:nvSpPr>
                <p:cNvPr id="19" name="文本1"/>
                <p:cNvSpPr>
                  <a:spLocks noRot="1" noChangeAspect="1" noMove="1" noResize="1" noEditPoints="1" noAdjustHandles="1" noChangeArrowheads="1" noChangeShapeType="1" noTextEdit="1"/>
                </p:cNvSpPr>
                <p:nvPr/>
              </p:nvSpPr>
              <p:spPr bwMode="gray">
                <a:xfrm>
                  <a:off x="6215627" y="3739204"/>
                  <a:ext cx="4128531" cy="1076074"/>
                </a:xfrm>
                <a:prstGeom prst="roundRect">
                  <a:avLst>
                    <a:gd name="adj" fmla="val 11505"/>
                  </a:avLst>
                </a:prstGeom>
                <a:blipFill rotWithShape="1">
                  <a:blip r:embed="rId3"/>
                  <a:stretch>
                    <a:fillRect/>
                  </a:stretch>
                </a:blipFill>
                <a:ln w="28575" cap="flat" cmpd="sng" algn="ctr">
                  <a:noFill/>
                  <a:prstDash val="solid"/>
                </a:ln>
                <a:effectLst/>
                <a:extLst/>
              </p:spPr>
              <p:txBody>
                <a:bodyPr/>
                <a:lstStyle/>
                <a:p>
                  <a:r>
                    <a:rPr lang="zh-CN" altLang="en-US">
                      <a:noFill/>
                    </a:rPr>
                    <a:t> </a:t>
                  </a:r>
                </a:p>
              </p:txBody>
            </p:sp>
          </mc:Fallback>
        </mc:AlternateContent>
      </p:grpSp>
      <p:grpSp>
        <p:nvGrpSpPr>
          <p:cNvPr id="22" name="组合 21">
            <a:extLst>
              <a:ext uri="{FF2B5EF4-FFF2-40B4-BE49-F238E27FC236}">
                <a16:creationId xmlns:a16="http://schemas.microsoft.com/office/drawing/2014/main" id="{B2452899-BC10-40D1-8C46-42C60E6066D9}"/>
              </a:ext>
            </a:extLst>
          </p:cNvPr>
          <p:cNvGrpSpPr/>
          <p:nvPr/>
        </p:nvGrpSpPr>
        <p:grpSpPr>
          <a:xfrm>
            <a:off x="191345" y="92845"/>
            <a:ext cx="4059473" cy="613803"/>
            <a:chOff x="1271464" y="2420888"/>
            <a:chExt cx="4392488" cy="613803"/>
          </a:xfrm>
        </p:grpSpPr>
        <p:sp>
          <p:nvSpPr>
            <p:cNvPr id="23" name="矩形 2">
              <a:extLst>
                <a:ext uri="{FF2B5EF4-FFF2-40B4-BE49-F238E27FC236}">
                  <a16:creationId xmlns:a16="http://schemas.microsoft.com/office/drawing/2014/main" id="{B0D14BF9-98CD-466B-AC4B-D074D58B691D}"/>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4" name="TextBox 10">
              <a:extLst>
                <a:ext uri="{FF2B5EF4-FFF2-40B4-BE49-F238E27FC236}">
                  <a16:creationId xmlns:a16="http://schemas.microsoft.com/office/drawing/2014/main" id="{1A8DCF7B-C82E-4140-8BD8-773DC7ADE706}"/>
                </a:ext>
              </a:extLst>
            </p:cNvPr>
            <p:cNvSpPr txBox="1"/>
            <p:nvPr/>
          </p:nvSpPr>
          <p:spPr>
            <a:xfrm>
              <a:off x="1426882" y="2449916"/>
              <a:ext cx="4237070"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销售预测</a:t>
              </a:r>
            </a:p>
          </p:txBody>
        </p:sp>
      </p:grpSp>
    </p:spTree>
    <p:extLst>
      <p:ext uri="{BB962C8B-B14F-4D97-AF65-F5344CB8AC3E}">
        <p14:creationId xmlns:p14="http://schemas.microsoft.com/office/powerpoint/2010/main" val="3644640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500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p:tgtEl>
                                          <p:spTgt spid="42"/>
                                        </p:tgtEl>
                                        <p:attrNameLst>
                                          <p:attrName>ppt_y</p:attrName>
                                        </p:attrNameLst>
                                      </p:cBhvr>
                                      <p:tavLst>
                                        <p:tav tm="0">
                                          <p:val>
                                            <p:strVal val="#ppt_y+#ppt_h*1.125000"/>
                                          </p:val>
                                        </p:tav>
                                        <p:tav tm="100000">
                                          <p:val>
                                            <p:strVal val="#ppt_y"/>
                                          </p:val>
                                        </p:tav>
                                      </p:tavLst>
                                    </p:anim>
                                    <p:animEffect transition="in" filter="wipe(up)">
                                      <p:cBhvr>
                                        <p:cTn id="8" dur="500"/>
                                        <p:tgtEl>
                                          <p:spTgt spid="42"/>
                                        </p:tgtEl>
                                      </p:cBhvr>
                                    </p:animEffect>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additive="base">
                                        <p:cTn id="13" dur="500" fill="hold"/>
                                        <p:tgtEl>
                                          <p:spTgt spid="56"/>
                                        </p:tgtEl>
                                        <p:attrNameLst>
                                          <p:attrName>ppt_x</p:attrName>
                                        </p:attrNameLst>
                                      </p:cBhvr>
                                      <p:tavLst>
                                        <p:tav tm="0">
                                          <p:val>
                                            <p:strVal val="1+#ppt_w/2"/>
                                          </p:val>
                                        </p:tav>
                                        <p:tav tm="100000">
                                          <p:val>
                                            <p:strVal val="#ppt_x"/>
                                          </p:val>
                                        </p:tav>
                                      </p:tavLst>
                                    </p:anim>
                                    <p:anim calcmode="lin" valueType="num">
                                      <p:cBhvr additive="base">
                                        <p:cTn id="14"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a:grpSpLocks/>
          </p:cNvGrpSpPr>
          <p:nvPr/>
        </p:nvGrpSpPr>
        <p:grpSpPr bwMode="auto">
          <a:xfrm>
            <a:off x="47328" y="764704"/>
            <a:ext cx="4331254" cy="822325"/>
            <a:chOff x="11113" y="950913"/>
            <a:chExt cx="5445943" cy="822325"/>
          </a:xfrm>
        </p:grpSpPr>
        <p:pic>
          <p:nvPicPr>
            <p:cNvPr id="32"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Text Box 4"/>
            <p:cNvSpPr txBox="1">
              <a:spLocks noChangeArrowheads="1"/>
            </p:cNvSpPr>
            <p:nvPr/>
          </p:nvSpPr>
          <p:spPr bwMode="auto">
            <a:xfrm>
              <a:off x="240206" y="1124747"/>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二、销售预测的方法</a:t>
              </a:r>
            </a:p>
          </p:txBody>
        </p:sp>
      </p:grpSp>
      <p:sp>
        <p:nvSpPr>
          <p:cNvPr id="34" name="TextBox 33"/>
          <p:cNvSpPr txBox="1"/>
          <p:nvPr/>
        </p:nvSpPr>
        <p:spPr>
          <a:xfrm>
            <a:off x="265159" y="1556792"/>
            <a:ext cx="3094537" cy="461665"/>
          </a:xfrm>
          <a:prstGeom prst="rect">
            <a:avLst/>
          </a:prstGeom>
          <a:scene3d>
            <a:camera prst="orthographicFront"/>
            <a:lightRig rig="threePt" dir="t"/>
          </a:scene3d>
          <a:sp3d>
            <a:bevelT prst="convex"/>
          </a:sp3d>
        </p:spPr>
        <p:style>
          <a:lnRef idx="2">
            <a:schemeClr val="accent6"/>
          </a:lnRef>
          <a:fillRef idx="1">
            <a:schemeClr val="lt1"/>
          </a:fillRef>
          <a:effectRef idx="0">
            <a:schemeClr val="accent6"/>
          </a:effectRef>
          <a:fontRef idx="minor">
            <a:schemeClr val="dk1"/>
          </a:fontRef>
        </p:style>
        <p:txBody>
          <a:bodyPr wrap="square" anchor="ctr">
            <a:spAutoFit/>
          </a:bodyPr>
          <a:lstStyle/>
          <a:p>
            <a:pPr algn="ctr">
              <a:defRPr/>
            </a:pPr>
            <a:r>
              <a:rPr lang="en-US" altLang="zh-CN" sz="2400" dirty="0">
                <a:latin typeface="Times New Roman" pitchFamily="18" charset="0"/>
                <a:cs typeface="Times New Roman" pitchFamily="18" charset="0"/>
              </a:rPr>
              <a:t>2.</a:t>
            </a:r>
            <a:r>
              <a:rPr lang="zh-CN" altLang="en-US" sz="2400" dirty="0">
                <a:latin typeface="Times New Roman" pitchFamily="18" charset="0"/>
                <a:cs typeface="Times New Roman" pitchFamily="18" charset="0"/>
              </a:rPr>
              <a:t>定量预测方法</a:t>
            </a:r>
            <a:endParaRPr lang="zh-CN" sz="2400" dirty="0">
              <a:latin typeface="Times New Roman" pitchFamily="18" charset="0"/>
              <a:cs typeface="Times New Roman" pitchFamily="18" charset="0"/>
            </a:endParaRPr>
          </a:p>
        </p:txBody>
      </p:sp>
      <p:grpSp>
        <p:nvGrpSpPr>
          <p:cNvPr id="35" name="组合 11"/>
          <p:cNvGrpSpPr>
            <a:grpSpLocks/>
          </p:cNvGrpSpPr>
          <p:nvPr/>
        </p:nvGrpSpPr>
        <p:grpSpPr bwMode="auto">
          <a:xfrm>
            <a:off x="548432" y="2380308"/>
            <a:ext cx="11020176" cy="2776884"/>
            <a:chOff x="206116" y="3463959"/>
            <a:chExt cx="5904656" cy="2054460"/>
          </a:xfrm>
        </p:grpSpPr>
        <p:sp>
          <p:nvSpPr>
            <p:cNvPr id="36" name="AutoShape 2"/>
            <p:cNvSpPr>
              <a:spLocks noChangeArrowheads="1"/>
            </p:cNvSpPr>
            <p:nvPr/>
          </p:nvSpPr>
          <p:spPr bwMode="gray">
            <a:xfrm>
              <a:off x="206116" y="3463959"/>
              <a:ext cx="5904656" cy="2054460"/>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eaLnBrk="1" hangingPunct="1">
                <a:defRPr/>
              </a:pPr>
              <a:endParaRPr lang="zh-CN" altLang="en-US" sz="3000" b="0">
                <a:solidFill>
                  <a:srgbClr val="000000"/>
                </a:solidFill>
                <a:latin typeface="Arial" charset="0"/>
                <a:ea typeface="楷体_GB2312" pitchFamily="49" charset="-122"/>
              </a:endParaRPr>
            </a:p>
          </p:txBody>
        </p:sp>
        <p:sp>
          <p:nvSpPr>
            <p:cNvPr id="37" name="Rectangle 4"/>
            <p:cNvSpPr>
              <a:spLocks noChangeArrowheads="1"/>
            </p:cNvSpPr>
            <p:nvPr/>
          </p:nvSpPr>
          <p:spPr bwMode="auto">
            <a:xfrm>
              <a:off x="362026" y="3614810"/>
              <a:ext cx="5644483" cy="1571175"/>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wrap="square" anchor="ctr">
              <a:spAutoFit/>
            </a:bodyPr>
            <a:lstStyle/>
            <a:p>
              <a:pPr eaLnBrk="1" hangingPunct="1">
                <a:lnSpc>
                  <a:spcPct val="150000"/>
                </a:lnSpc>
                <a:defRPr/>
              </a:pPr>
              <a:r>
                <a:rPr lang="zh-CN" altLang="en-US" sz="2200" b="0" dirty="0">
                  <a:solidFill>
                    <a:srgbClr val="000000"/>
                  </a:solidFill>
                  <a:latin typeface="Times New Roman" pitchFamily="18" charset="0"/>
                  <a:cs typeface="Times New Roman" pitchFamily="18" charset="0"/>
                </a:rPr>
                <a:t>　　</a:t>
              </a:r>
              <a:r>
                <a:rPr lang="zh-CN" altLang="en-US" sz="2200" dirty="0">
                  <a:solidFill>
                    <a:srgbClr val="000000"/>
                  </a:solidFill>
                  <a:latin typeface="Times New Roman" pitchFamily="18" charset="0"/>
                  <a:cs typeface="Times New Roman" pitchFamily="18" charset="0"/>
                </a:rPr>
                <a:t>威盛公司</a:t>
              </a:r>
              <a:r>
                <a:rPr lang="en-US" altLang="zh-CN" sz="2200" dirty="0">
                  <a:solidFill>
                    <a:srgbClr val="000000"/>
                  </a:solidFill>
                  <a:latin typeface="Times New Roman" pitchFamily="18" charset="0"/>
                  <a:cs typeface="Times New Roman" pitchFamily="18" charset="0"/>
                </a:rPr>
                <a:t>2022</a:t>
              </a:r>
              <a:r>
                <a:rPr lang="zh-CN" altLang="en-US" sz="2200" dirty="0">
                  <a:solidFill>
                    <a:srgbClr val="000000"/>
                  </a:solidFill>
                  <a:latin typeface="Times New Roman" pitchFamily="18" charset="0"/>
                  <a:cs typeface="Times New Roman" pitchFamily="18" charset="0"/>
                </a:rPr>
                <a:t>年上半年电动车的销售如下：</a:t>
              </a:r>
              <a:endParaRPr lang="en-US" altLang="zh-CN" sz="2200" dirty="0">
                <a:solidFill>
                  <a:srgbClr val="000000"/>
                </a:solidFill>
                <a:latin typeface="Times New Roman" pitchFamily="18" charset="0"/>
                <a:cs typeface="Times New Roman" pitchFamily="18" charset="0"/>
              </a:endParaRPr>
            </a:p>
            <a:p>
              <a:pPr eaLnBrk="1" hangingPunct="1">
                <a:lnSpc>
                  <a:spcPct val="150000"/>
                </a:lnSpc>
                <a:defRPr/>
              </a:pPr>
              <a:endParaRPr lang="en-US" altLang="zh-CN" sz="2200" dirty="0">
                <a:solidFill>
                  <a:srgbClr val="000000"/>
                </a:solidFill>
                <a:latin typeface="Times New Roman" pitchFamily="18" charset="0"/>
                <a:cs typeface="Times New Roman" pitchFamily="18" charset="0"/>
              </a:endParaRPr>
            </a:p>
            <a:p>
              <a:pPr eaLnBrk="1" hangingPunct="1">
                <a:lnSpc>
                  <a:spcPct val="150000"/>
                </a:lnSpc>
                <a:defRPr/>
              </a:pPr>
              <a:endParaRPr lang="en-US" altLang="zh-CN" sz="2200" dirty="0">
                <a:solidFill>
                  <a:srgbClr val="000000"/>
                </a:solidFill>
                <a:latin typeface="Times New Roman" pitchFamily="18" charset="0"/>
                <a:cs typeface="Times New Roman" pitchFamily="18" charset="0"/>
              </a:endParaRPr>
            </a:p>
            <a:p>
              <a:pPr eaLnBrk="1" hangingPunct="1">
                <a:lnSpc>
                  <a:spcPct val="150000"/>
                </a:lnSpc>
                <a:defRPr/>
              </a:pPr>
              <a:r>
                <a:rPr lang="zh-CN" altLang="en-US" sz="2200" dirty="0">
                  <a:solidFill>
                    <a:srgbClr val="000000"/>
                  </a:solidFill>
                  <a:latin typeface="Times New Roman" pitchFamily="18" charset="0"/>
                  <a:cs typeface="Times New Roman" pitchFamily="18" charset="0"/>
                </a:rPr>
                <a:t>       请用简单移动平均法（移动期数为</a:t>
              </a:r>
              <a:r>
                <a:rPr lang="en-US" altLang="zh-CN" sz="2200" dirty="0">
                  <a:solidFill>
                    <a:srgbClr val="000000"/>
                  </a:solidFill>
                  <a:latin typeface="Times New Roman" pitchFamily="18" charset="0"/>
                  <a:cs typeface="Times New Roman" pitchFamily="18" charset="0"/>
                </a:rPr>
                <a:t>4</a:t>
              </a:r>
              <a:r>
                <a:rPr lang="zh-CN" altLang="en-US" sz="2200" dirty="0">
                  <a:solidFill>
                    <a:srgbClr val="000000"/>
                  </a:solidFill>
                  <a:latin typeface="Times New Roman" pitchFamily="18" charset="0"/>
                  <a:cs typeface="Times New Roman" pitchFamily="18" charset="0"/>
                </a:rPr>
                <a:t>）预测</a:t>
              </a:r>
              <a:r>
                <a:rPr lang="en-US" altLang="zh-CN" sz="2200" dirty="0">
                  <a:solidFill>
                    <a:srgbClr val="000000"/>
                  </a:solidFill>
                  <a:latin typeface="Times New Roman" pitchFamily="18" charset="0"/>
                  <a:cs typeface="Times New Roman" pitchFamily="18" charset="0"/>
                </a:rPr>
                <a:t>2022</a:t>
              </a:r>
              <a:r>
                <a:rPr lang="zh-CN" altLang="en-US" sz="2200" dirty="0">
                  <a:solidFill>
                    <a:srgbClr val="000000"/>
                  </a:solidFill>
                  <a:latin typeface="Times New Roman" pitchFamily="18" charset="0"/>
                  <a:cs typeface="Times New Roman" pitchFamily="18" charset="0"/>
                </a:rPr>
                <a:t>年</a:t>
              </a:r>
              <a:r>
                <a:rPr lang="en-US" altLang="zh-CN" sz="2200" dirty="0">
                  <a:solidFill>
                    <a:srgbClr val="000000"/>
                  </a:solidFill>
                  <a:latin typeface="Times New Roman" pitchFamily="18" charset="0"/>
                  <a:cs typeface="Times New Roman" pitchFamily="18" charset="0"/>
                </a:rPr>
                <a:t>7</a:t>
              </a:r>
              <a:r>
                <a:rPr lang="zh-CN" altLang="en-US" sz="2200" dirty="0">
                  <a:solidFill>
                    <a:srgbClr val="000000"/>
                  </a:solidFill>
                  <a:latin typeface="Times New Roman" pitchFamily="18" charset="0"/>
                  <a:cs typeface="Times New Roman" pitchFamily="18" charset="0"/>
                </a:rPr>
                <a:t>月份的销售量。</a:t>
              </a:r>
              <a:endParaRPr lang="en-US" sz="2200" dirty="0">
                <a:solidFill>
                  <a:srgbClr val="000000"/>
                </a:solidFill>
                <a:latin typeface="Times New Roman" pitchFamily="18" charset="0"/>
                <a:cs typeface="Times New Roman" pitchFamily="18" charset="0"/>
              </a:endParaRPr>
            </a:p>
          </p:txBody>
        </p:sp>
      </p:grpSp>
      <p:graphicFrame>
        <p:nvGraphicFramePr>
          <p:cNvPr id="3" name="表格 2"/>
          <p:cNvGraphicFramePr>
            <a:graphicFrameLocks noGrp="1"/>
          </p:cNvGraphicFramePr>
          <p:nvPr>
            <p:extLst>
              <p:ext uri="{D42A27DB-BD31-4B8C-83A1-F6EECF244321}">
                <p14:modId xmlns:p14="http://schemas.microsoft.com/office/powerpoint/2010/main" val="1344127173"/>
              </p:ext>
            </p:extLst>
          </p:nvPr>
        </p:nvGraphicFramePr>
        <p:xfrm>
          <a:off x="1199456" y="3335392"/>
          <a:ext cx="8128001" cy="741680"/>
        </p:xfrm>
        <a:graphic>
          <a:graphicData uri="http://schemas.openxmlformats.org/drawingml/2006/table">
            <a:tbl>
              <a:tblPr firstRow="1" bandRow="1">
                <a:tableStyleId>{5C22544A-7EE6-4342-B048-85BDC9FD1C3A}</a:tableStyleId>
              </a:tblPr>
              <a:tblGrid>
                <a:gridCol w="1161143">
                  <a:extLst>
                    <a:ext uri="{9D8B030D-6E8A-4147-A177-3AD203B41FA5}">
                      <a16:colId xmlns:a16="http://schemas.microsoft.com/office/drawing/2014/main" val="20000"/>
                    </a:ext>
                  </a:extLst>
                </a:gridCol>
                <a:gridCol w="1161143">
                  <a:extLst>
                    <a:ext uri="{9D8B030D-6E8A-4147-A177-3AD203B41FA5}">
                      <a16:colId xmlns:a16="http://schemas.microsoft.com/office/drawing/2014/main" val="20001"/>
                    </a:ext>
                  </a:extLst>
                </a:gridCol>
                <a:gridCol w="1161143">
                  <a:extLst>
                    <a:ext uri="{9D8B030D-6E8A-4147-A177-3AD203B41FA5}">
                      <a16:colId xmlns:a16="http://schemas.microsoft.com/office/drawing/2014/main" val="20002"/>
                    </a:ext>
                  </a:extLst>
                </a:gridCol>
                <a:gridCol w="1161143">
                  <a:extLst>
                    <a:ext uri="{9D8B030D-6E8A-4147-A177-3AD203B41FA5}">
                      <a16:colId xmlns:a16="http://schemas.microsoft.com/office/drawing/2014/main" val="20003"/>
                    </a:ext>
                  </a:extLst>
                </a:gridCol>
                <a:gridCol w="1161143">
                  <a:extLst>
                    <a:ext uri="{9D8B030D-6E8A-4147-A177-3AD203B41FA5}">
                      <a16:colId xmlns:a16="http://schemas.microsoft.com/office/drawing/2014/main" val="20004"/>
                    </a:ext>
                  </a:extLst>
                </a:gridCol>
                <a:gridCol w="1161143">
                  <a:extLst>
                    <a:ext uri="{9D8B030D-6E8A-4147-A177-3AD203B41FA5}">
                      <a16:colId xmlns:a16="http://schemas.microsoft.com/office/drawing/2014/main" val="20005"/>
                    </a:ext>
                  </a:extLst>
                </a:gridCol>
                <a:gridCol w="1161143">
                  <a:extLst>
                    <a:ext uri="{9D8B030D-6E8A-4147-A177-3AD203B41FA5}">
                      <a16:colId xmlns:a16="http://schemas.microsoft.com/office/drawing/2014/main" val="20006"/>
                    </a:ext>
                  </a:extLst>
                </a:gridCol>
              </a:tblGrid>
              <a:tr h="370840">
                <a:tc>
                  <a:txBody>
                    <a:bodyPr/>
                    <a:lstStyle/>
                    <a:p>
                      <a:pPr algn="ctr"/>
                      <a:r>
                        <a:rPr lang="zh-CN" altLang="en-US" b="1" dirty="0"/>
                        <a:t>月份</a:t>
                      </a:r>
                    </a:p>
                  </a:txBody>
                  <a:tcPr/>
                </a:tc>
                <a:tc>
                  <a:txBody>
                    <a:bodyPr/>
                    <a:lstStyle/>
                    <a:p>
                      <a:pPr algn="ctr"/>
                      <a:r>
                        <a:rPr lang="en-US" altLang="zh-CN" b="1" dirty="0"/>
                        <a:t>1</a:t>
                      </a:r>
                      <a:endParaRPr lang="zh-CN" altLang="en-US" b="1" dirty="0"/>
                    </a:p>
                  </a:txBody>
                  <a:tcPr/>
                </a:tc>
                <a:tc>
                  <a:txBody>
                    <a:bodyPr/>
                    <a:lstStyle/>
                    <a:p>
                      <a:pPr algn="ctr"/>
                      <a:r>
                        <a:rPr lang="en-US" altLang="zh-CN" b="1" dirty="0"/>
                        <a:t>2</a:t>
                      </a:r>
                      <a:endParaRPr lang="zh-CN" altLang="en-US" b="1" dirty="0"/>
                    </a:p>
                  </a:txBody>
                  <a:tcPr/>
                </a:tc>
                <a:tc>
                  <a:txBody>
                    <a:bodyPr/>
                    <a:lstStyle/>
                    <a:p>
                      <a:pPr algn="ctr"/>
                      <a:r>
                        <a:rPr lang="en-US" altLang="zh-CN" b="1" dirty="0"/>
                        <a:t>3</a:t>
                      </a:r>
                      <a:endParaRPr lang="zh-CN" altLang="en-US" b="1" dirty="0"/>
                    </a:p>
                  </a:txBody>
                  <a:tcPr/>
                </a:tc>
                <a:tc>
                  <a:txBody>
                    <a:bodyPr/>
                    <a:lstStyle/>
                    <a:p>
                      <a:pPr algn="ctr"/>
                      <a:r>
                        <a:rPr lang="en-US" altLang="zh-CN" b="1" dirty="0"/>
                        <a:t>4</a:t>
                      </a:r>
                      <a:endParaRPr lang="zh-CN" altLang="en-US" b="1" dirty="0"/>
                    </a:p>
                  </a:txBody>
                  <a:tcPr/>
                </a:tc>
                <a:tc>
                  <a:txBody>
                    <a:bodyPr/>
                    <a:lstStyle/>
                    <a:p>
                      <a:pPr algn="ctr"/>
                      <a:r>
                        <a:rPr lang="en-US" altLang="zh-CN" b="1" dirty="0"/>
                        <a:t>5</a:t>
                      </a:r>
                      <a:endParaRPr lang="zh-CN" altLang="en-US" b="1" dirty="0"/>
                    </a:p>
                  </a:txBody>
                  <a:tcPr/>
                </a:tc>
                <a:tc>
                  <a:txBody>
                    <a:bodyPr/>
                    <a:lstStyle/>
                    <a:p>
                      <a:pPr algn="ctr"/>
                      <a:r>
                        <a:rPr lang="en-US" altLang="zh-CN" b="1" dirty="0"/>
                        <a:t>6</a:t>
                      </a:r>
                      <a:endParaRPr lang="zh-CN" altLang="en-US" b="1" dirty="0"/>
                    </a:p>
                  </a:txBody>
                  <a:tcPr/>
                </a:tc>
                <a:extLst>
                  <a:ext uri="{0D108BD9-81ED-4DB2-BD59-A6C34878D82A}">
                    <a16:rowId xmlns:a16="http://schemas.microsoft.com/office/drawing/2014/main" val="10000"/>
                  </a:ext>
                </a:extLst>
              </a:tr>
              <a:tr h="370840">
                <a:tc>
                  <a:txBody>
                    <a:bodyPr/>
                    <a:lstStyle/>
                    <a:p>
                      <a:pPr algn="ctr"/>
                      <a:r>
                        <a:rPr lang="zh-CN" altLang="en-US" b="1" dirty="0"/>
                        <a:t>销量</a:t>
                      </a:r>
                    </a:p>
                  </a:txBody>
                  <a:tcPr/>
                </a:tc>
                <a:tc>
                  <a:txBody>
                    <a:bodyPr/>
                    <a:lstStyle/>
                    <a:p>
                      <a:pPr algn="ctr"/>
                      <a:r>
                        <a:rPr lang="en-US" altLang="zh-CN" b="1" dirty="0"/>
                        <a:t>300</a:t>
                      </a:r>
                      <a:endParaRPr lang="zh-CN" altLang="en-US" b="1" dirty="0"/>
                    </a:p>
                  </a:txBody>
                  <a:tcPr/>
                </a:tc>
                <a:tc>
                  <a:txBody>
                    <a:bodyPr/>
                    <a:lstStyle/>
                    <a:p>
                      <a:pPr algn="ctr"/>
                      <a:r>
                        <a:rPr lang="en-US" altLang="zh-CN" b="1" dirty="0"/>
                        <a:t>250</a:t>
                      </a:r>
                      <a:endParaRPr lang="zh-CN" altLang="en-US" b="1" dirty="0"/>
                    </a:p>
                  </a:txBody>
                  <a:tcPr/>
                </a:tc>
                <a:tc>
                  <a:txBody>
                    <a:bodyPr/>
                    <a:lstStyle/>
                    <a:p>
                      <a:pPr algn="ctr"/>
                      <a:r>
                        <a:rPr lang="en-US" altLang="zh-CN" b="1" dirty="0"/>
                        <a:t>350</a:t>
                      </a:r>
                      <a:endParaRPr lang="zh-CN" altLang="en-US" b="1" dirty="0"/>
                    </a:p>
                  </a:txBody>
                  <a:tcPr/>
                </a:tc>
                <a:tc>
                  <a:txBody>
                    <a:bodyPr/>
                    <a:lstStyle/>
                    <a:p>
                      <a:pPr algn="ctr"/>
                      <a:r>
                        <a:rPr lang="en-US" altLang="zh-CN" b="1" dirty="0"/>
                        <a:t>400</a:t>
                      </a:r>
                      <a:endParaRPr lang="zh-CN" altLang="en-US" b="1" dirty="0"/>
                    </a:p>
                  </a:txBody>
                  <a:tcPr/>
                </a:tc>
                <a:tc>
                  <a:txBody>
                    <a:bodyPr/>
                    <a:lstStyle/>
                    <a:p>
                      <a:pPr algn="ctr"/>
                      <a:r>
                        <a:rPr lang="en-US" altLang="zh-CN" b="1" dirty="0"/>
                        <a:t>450</a:t>
                      </a:r>
                      <a:endParaRPr lang="zh-CN" altLang="en-US" b="1" dirty="0"/>
                    </a:p>
                  </a:txBody>
                  <a:tcPr/>
                </a:tc>
                <a:tc>
                  <a:txBody>
                    <a:bodyPr/>
                    <a:lstStyle/>
                    <a:p>
                      <a:pPr algn="ctr"/>
                      <a:r>
                        <a:rPr lang="en-US" altLang="zh-CN" b="1" dirty="0"/>
                        <a:t>400</a:t>
                      </a:r>
                      <a:endParaRPr lang="zh-CN" altLang="en-US" b="1" dirty="0"/>
                    </a:p>
                  </a:txBody>
                  <a:tcPr/>
                </a:tc>
                <a:extLst>
                  <a:ext uri="{0D108BD9-81ED-4DB2-BD59-A6C34878D82A}">
                    <a16:rowId xmlns:a16="http://schemas.microsoft.com/office/drawing/2014/main" val="10001"/>
                  </a:ext>
                </a:extLst>
              </a:tr>
            </a:tbl>
          </a:graphicData>
        </a:graphic>
      </p:graphicFrame>
      <p:grpSp>
        <p:nvGrpSpPr>
          <p:cNvPr id="13" name="组合 12">
            <a:extLst>
              <a:ext uri="{FF2B5EF4-FFF2-40B4-BE49-F238E27FC236}">
                <a16:creationId xmlns:a16="http://schemas.microsoft.com/office/drawing/2014/main" id="{A45DBC30-9313-45FB-A9DA-55A8F4A98A27}"/>
              </a:ext>
            </a:extLst>
          </p:cNvPr>
          <p:cNvGrpSpPr/>
          <p:nvPr/>
        </p:nvGrpSpPr>
        <p:grpSpPr>
          <a:xfrm>
            <a:off x="191345" y="92845"/>
            <a:ext cx="4059473" cy="613803"/>
            <a:chOff x="1271464" y="2420888"/>
            <a:chExt cx="4392488" cy="613803"/>
          </a:xfrm>
        </p:grpSpPr>
        <p:sp>
          <p:nvSpPr>
            <p:cNvPr id="14" name="矩形 2">
              <a:extLst>
                <a:ext uri="{FF2B5EF4-FFF2-40B4-BE49-F238E27FC236}">
                  <a16:creationId xmlns:a16="http://schemas.microsoft.com/office/drawing/2014/main" id="{137287A0-F4B3-4A56-85EA-964C08F76F9B}"/>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8" name="TextBox 10">
              <a:extLst>
                <a:ext uri="{FF2B5EF4-FFF2-40B4-BE49-F238E27FC236}">
                  <a16:creationId xmlns:a16="http://schemas.microsoft.com/office/drawing/2014/main" id="{5C3715D7-8BDA-4A06-97B4-50019A16DEC1}"/>
                </a:ext>
              </a:extLst>
            </p:cNvPr>
            <p:cNvSpPr txBox="1"/>
            <p:nvPr/>
          </p:nvSpPr>
          <p:spPr>
            <a:xfrm>
              <a:off x="1426882" y="2449916"/>
              <a:ext cx="4237070"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销售预测</a:t>
              </a:r>
            </a:p>
          </p:txBody>
        </p:sp>
      </p:grpSp>
    </p:spTree>
    <p:extLst>
      <p:ext uri="{BB962C8B-B14F-4D97-AF65-F5344CB8AC3E}">
        <p14:creationId xmlns:p14="http://schemas.microsoft.com/office/powerpoint/2010/main" val="1135617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strips(downLeft)">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037944744"/>
              </p:ext>
            </p:extLst>
          </p:nvPr>
        </p:nvGraphicFramePr>
        <p:xfrm>
          <a:off x="1487488" y="1628800"/>
          <a:ext cx="8128001" cy="741680"/>
        </p:xfrm>
        <a:graphic>
          <a:graphicData uri="http://schemas.openxmlformats.org/drawingml/2006/table">
            <a:tbl>
              <a:tblPr firstRow="1" bandRow="1">
                <a:tableStyleId>{5C22544A-7EE6-4342-B048-85BDC9FD1C3A}</a:tableStyleId>
              </a:tblPr>
              <a:tblGrid>
                <a:gridCol w="1161143">
                  <a:extLst>
                    <a:ext uri="{9D8B030D-6E8A-4147-A177-3AD203B41FA5}">
                      <a16:colId xmlns:a16="http://schemas.microsoft.com/office/drawing/2014/main" val="20000"/>
                    </a:ext>
                  </a:extLst>
                </a:gridCol>
                <a:gridCol w="1161143">
                  <a:extLst>
                    <a:ext uri="{9D8B030D-6E8A-4147-A177-3AD203B41FA5}">
                      <a16:colId xmlns:a16="http://schemas.microsoft.com/office/drawing/2014/main" val="20001"/>
                    </a:ext>
                  </a:extLst>
                </a:gridCol>
                <a:gridCol w="1161143">
                  <a:extLst>
                    <a:ext uri="{9D8B030D-6E8A-4147-A177-3AD203B41FA5}">
                      <a16:colId xmlns:a16="http://schemas.microsoft.com/office/drawing/2014/main" val="20002"/>
                    </a:ext>
                  </a:extLst>
                </a:gridCol>
                <a:gridCol w="1161143">
                  <a:extLst>
                    <a:ext uri="{9D8B030D-6E8A-4147-A177-3AD203B41FA5}">
                      <a16:colId xmlns:a16="http://schemas.microsoft.com/office/drawing/2014/main" val="20003"/>
                    </a:ext>
                  </a:extLst>
                </a:gridCol>
                <a:gridCol w="1161143">
                  <a:extLst>
                    <a:ext uri="{9D8B030D-6E8A-4147-A177-3AD203B41FA5}">
                      <a16:colId xmlns:a16="http://schemas.microsoft.com/office/drawing/2014/main" val="20004"/>
                    </a:ext>
                  </a:extLst>
                </a:gridCol>
                <a:gridCol w="1161143">
                  <a:extLst>
                    <a:ext uri="{9D8B030D-6E8A-4147-A177-3AD203B41FA5}">
                      <a16:colId xmlns:a16="http://schemas.microsoft.com/office/drawing/2014/main" val="20005"/>
                    </a:ext>
                  </a:extLst>
                </a:gridCol>
                <a:gridCol w="1161143">
                  <a:extLst>
                    <a:ext uri="{9D8B030D-6E8A-4147-A177-3AD203B41FA5}">
                      <a16:colId xmlns:a16="http://schemas.microsoft.com/office/drawing/2014/main" val="20006"/>
                    </a:ext>
                  </a:extLst>
                </a:gridCol>
              </a:tblGrid>
              <a:tr h="370840">
                <a:tc>
                  <a:txBody>
                    <a:bodyPr/>
                    <a:lstStyle/>
                    <a:p>
                      <a:pPr algn="ctr"/>
                      <a:r>
                        <a:rPr lang="zh-CN" altLang="en-US" b="1" dirty="0"/>
                        <a:t>月份</a:t>
                      </a:r>
                    </a:p>
                  </a:txBody>
                  <a:tcPr/>
                </a:tc>
                <a:tc>
                  <a:txBody>
                    <a:bodyPr/>
                    <a:lstStyle/>
                    <a:p>
                      <a:pPr algn="ctr"/>
                      <a:r>
                        <a:rPr lang="en-US" altLang="zh-CN" b="1" dirty="0"/>
                        <a:t>1</a:t>
                      </a:r>
                      <a:endParaRPr lang="zh-CN" altLang="en-US" b="1" dirty="0"/>
                    </a:p>
                  </a:txBody>
                  <a:tcPr/>
                </a:tc>
                <a:tc>
                  <a:txBody>
                    <a:bodyPr/>
                    <a:lstStyle/>
                    <a:p>
                      <a:pPr algn="ctr"/>
                      <a:r>
                        <a:rPr lang="en-US" altLang="zh-CN" b="1" dirty="0"/>
                        <a:t>2</a:t>
                      </a:r>
                      <a:endParaRPr lang="zh-CN" altLang="en-US" b="1" dirty="0"/>
                    </a:p>
                  </a:txBody>
                  <a:tcPr/>
                </a:tc>
                <a:tc>
                  <a:txBody>
                    <a:bodyPr/>
                    <a:lstStyle/>
                    <a:p>
                      <a:pPr algn="ctr"/>
                      <a:r>
                        <a:rPr lang="en-US" altLang="zh-CN" b="1" dirty="0"/>
                        <a:t>3</a:t>
                      </a:r>
                      <a:endParaRPr lang="zh-CN" altLang="en-US" b="1" dirty="0"/>
                    </a:p>
                  </a:txBody>
                  <a:tcPr/>
                </a:tc>
                <a:tc>
                  <a:txBody>
                    <a:bodyPr/>
                    <a:lstStyle/>
                    <a:p>
                      <a:pPr algn="ctr"/>
                      <a:r>
                        <a:rPr lang="en-US" altLang="zh-CN" b="1" dirty="0"/>
                        <a:t>4</a:t>
                      </a:r>
                      <a:endParaRPr lang="zh-CN" altLang="en-US" b="1" dirty="0"/>
                    </a:p>
                  </a:txBody>
                  <a:tcPr/>
                </a:tc>
                <a:tc>
                  <a:txBody>
                    <a:bodyPr/>
                    <a:lstStyle/>
                    <a:p>
                      <a:pPr algn="ctr"/>
                      <a:r>
                        <a:rPr lang="en-US" altLang="zh-CN" b="1" dirty="0"/>
                        <a:t>5</a:t>
                      </a:r>
                      <a:endParaRPr lang="zh-CN" altLang="en-US" b="1" dirty="0"/>
                    </a:p>
                  </a:txBody>
                  <a:tcPr/>
                </a:tc>
                <a:tc>
                  <a:txBody>
                    <a:bodyPr/>
                    <a:lstStyle/>
                    <a:p>
                      <a:pPr algn="ctr"/>
                      <a:r>
                        <a:rPr lang="en-US" altLang="zh-CN" b="1" dirty="0"/>
                        <a:t>6</a:t>
                      </a:r>
                      <a:endParaRPr lang="zh-CN" altLang="en-US" b="1" dirty="0"/>
                    </a:p>
                  </a:txBody>
                  <a:tcPr/>
                </a:tc>
                <a:extLst>
                  <a:ext uri="{0D108BD9-81ED-4DB2-BD59-A6C34878D82A}">
                    <a16:rowId xmlns:a16="http://schemas.microsoft.com/office/drawing/2014/main" val="10000"/>
                  </a:ext>
                </a:extLst>
              </a:tr>
              <a:tr h="370840">
                <a:tc>
                  <a:txBody>
                    <a:bodyPr/>
                    <a:lstStyle/>
                    <a:p>
                      <a:pPr algn="ctr"/>
                      <a:r>
                        <a:rPr lang="zh-CN" altLang="en-US" b="1" dirty="0"/>
                        <a:t>销量</a:t>
                      </a:r>
                    </a:p>
                  </a:txBody>
                  <a:tcPr/>
                </a:tc>
                <a:tc>
                  <a:txBody>
                    <a:bodyPr/>
                    <a:lstStyle/>
                    <a:p>
                      <a:pPr algn="ctr"/>
                      <a:r>
                        <a:rPr lang="en-US" altLang="zh-CN" b="1" dirty="0"/>
                        <a:t>300</a:t>
                      </a:r>
                      <a:endParaRPr lang="zh-CN" altLang="en-US" b="1" dirty="0"/>
                    </a:p>
                  </a:txBody>
                  <a:tcPr/>
                </a:tc>
                <a:tc>
                  <a:txBody>
                    <a:bodyPr/>
                    <a:lstStyle/>
                    <a:p>
                      <a:pPr algn="ctr"/>
                      <a:r>
                        <a:rPr lang="en-US" altLang="zh-CN" b="1" dirty="0"/>
                        <a:t>250</a:t>
                      </a:r>
                      <a:endParaRPr lang="zh-CN" altLang="en-US" b="1" dirty="0"/>
                    </a:p>
                  </a:txBody>
                  <a:tcPr/>
                </a:tc>
                <a:tc>
                  <a:txBody>
                    <a:bodyPr/>
                    <a:lstStyle/>
                    <a:p>
                      <a:pPr algn="ctr"/>
                      <a:r>
                        <a:rPr lang="en-US" altLang="zh-CN" b="1" dirty="0"/>
                        <a:t>350</a:t>
                      </a:r>
                      <a:endParaRPr lang="zh-CN" altLang="en-US" b="1" dirty="0"/>
                    </a:p>
                  </a:txBody>
                  <a:tcPr/>
                </a:tc>
                <a:tc>
                  <a:txBody>
                    <a:bodyPr/>
                    <a:lstStyle/>
                    <a:p>
                      <a:pPr algn="ctr"/>
                      <a:r>
                        <a:rPr lang="en-US" altLang="zh-CN" b="1" dirty="0"/>
                        <a:t>400</a:t>
                      </a:r>
                      <a:endParaRPr lang="zh-CN" altLang="en-US" b="1" dirty="0"/>
                    </a:p>
                  </a:txBody>
                  <a:tcPr/>
                </a:tc>
                <a:tc>
                  <a:txBody>
                    <a:bodyPr/>
                    <a:lstStyle/>
                    <a:p>
                      <a:pPr algn="ctr"/>
                      <a:r>
                        <a:rPr lang="en-US" altLang="zh-CN" b="1" dirty="0"/>
                        <a:t>450</a:t>
                      </a:r>
                      <a:endParaRPr lang="zh-CN" altLang="en-US" b="1" dirty="0"/>
                    </a:p>
                  </a:txBody>
                  <a:tcPr/>
                </a:tc>
                <a:tc>
                  <a:txBody>
                    <a:bodyPr/>
                    <a:lstStyle/>
                    <a:p>
                      <a:pPr algn="ctr"/>
                      <a:r>
                        <a:rPr lang="en-US" altLang="zh-CN" b="1" dirty="0"/>
                        <a:t>400</a:t>
                      </a:r>
                      <a:endParaRPr lang="zh-CN" altLang="en-US" b="1" dirty="0"/>
                    </a:p>
                  </a:txBody>
                  <a:tcPr/>
                </a:tc>
                <a:extLst>
                  <a:ext uri="{0D108BD9-81ED-4DB2-BD59-A6C34878D82A}">
                    <a16:rowId xmlns:a16="http://schemas.microsoft.com/office/drawing/2014/main" val="10001"/>
                  </a:ext>
                </a:extLst>
              </a:tr>
            </a:tbl>
          </a:graphicData>
        </a:graphic>
      </p:graphicFrame>
      <p:sp>
        <p:nvSpPr>
          <p:cNvPr id="20" name="Rectangle 4"/>
          <p:cNvSpPr>
            <a:spLocks noChangeArrowheads="1"/>
          </p:cNvSpPr>
          <p:nvPr/>
        </p:nvSpPr>
        <p:spPr bwMode="auto">
          <a:xfrm>
            <a:off x="1919536" y="3541997"/>
            <a:ext cx="7272808" cy="646331"/>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wrap="square" anchor="ctr">
            <a:spAutoFit/>
          </a:bodyPr>
          <a:lstStyle/>
          <a:p>
            <a:pPr eaLnBrk="1" hangingPunct="1">
              <a:lnSpc>
                <a:spcPct val="150000"/>
              </a:lnSpc>
              <a:defRPr/>
            </a:pPr>
            <a:r>
              <a:rPr lang="zh-CN" altLang="en-US" sz="2400" dirty="0">
                <a:solidFill>
                  <a:srgbClr val="000000"/>
                </a:solidFill>
                <a:latin typeface="Times New Roman" pitchFamily="18" charset="0"/>
                <a:cs typeface="Times New Roman" pitchFamily="18" charset="0"/>
              </a:rPr>
              <a:t>简单移动平均法</a:t>
            </a:r>
            <a:r>
              <a:rPr lang="en-US" altLang="zh-CN" sz="2400" dirty="0">
                <a:solidFill>
                  <a:srgbClr val="000000"/>
                </a:solidFill>
                <a:latin typeface="Times New Roman" pitchFamily="18" charset="0"/>
                <a:cs typeface="Times New Roman" pitchFamily="18" charset="0"/>
              </a:rPr>
              <a:t>=</a:t>
            </a:r>
            <a:r>
              <a:rPr lang="zh-CN" altLang="en-US" sz="2400" dirty="0">
                <a:solidFill>
                  <a:srgbClr val="000000"/>
                </a:solidFill>
                <a:latin typeface="Times New Roman" pitchFamily="18" charset="0"/>
                <a:cs typeface="Times New Roman" pitchFamily="18" charset="0"/>
              </a:rPr>
              <a:t>（</a:t>
            </a:r>
            <a:r>
              <a:rPr lang="en-US" altLang="zh-CN" sz="2400" dirty="0">
                <a:solidFill>
                  <a:srgbClr val="000000"/>
                </a:solidFill>
                <a:latin typeface="Times New Roman" pitchFamily="18" charset="0"/>
                <a:cs typeface="Times New Roman" pitchFamily="18" charset="0"/>
              </a:rPr>
              <a:t>350+400+450+400</a:t>
            </a:r>
            <a:r>
              <a:rPr lang="zh-CN" altLang="en-US" sz="2400" dirty="0">
                <a:solidFill>
                  <a:srgbClr val="000000"/>
                </a:solidFill>
                <a:latin typeface="Times New Roman" pitchFamily="18" charset="0"/>
                <a:cs typeface="Times New Roman" pitchFamily="18" charset="0"/>
              </a:rPr>
              <a:t>）</a:t>
            </a:r>
            <a:r>
              <a:rPr lang="en-US" altLang="zh-CN" sz="2400" dirty="0">
                <a:solidFill>
                  <a:srgbClr val="000000"/>
                </a:solidFill>
                <a:latin typeface="Times New Roman" pitchFamily="18" charset="0"/>
                <a:cs typeface="Times New Roman" pitchFamily="18" charset="0"/>
              </a:rPr>
              <a:t>/4=400</a:t>
            </a:r>
          </a:p>
        </p:txBody>
      </p:sp>
      <p:grpSp>
        <p:nvGrpSpPr>
          <p:cNvPr id="7" name="组合 6">
            <a:extLst>
              <a:ext uri="{FF2B5EF4-FFF2-40B4-BE49-F238E27FC236}">
                <a16:creationId xmlns:a16="http://schemas.microsoft.com/office/drawing/2014/main" id="{8A6E617A-8E9E-4F4E-B700-08C0F84F719B}"/>
              </a:ext>
            </a:extLst>
          </p:cNvPr>
          <p:cNvGrpSpPr/>
          <p:nvPr/>
        </p:nvGrpSpPr>
        <p:grpSpPr>
          <a:xfrm>
            <a:off x="191345" y="92845"/>
            <a:ext cx="4059473" cy="613803"/>
            <a:chOff x="1271464" y="2420888"/>
            <a:chExt cx="4392488" cy="613803"/>
          </a:xfrm>
        </p:grpSpPr>
        <p:sp>
          <p:nvSpPr>
            <p:cNvPr id="8" name="矩形 2">
              <a:extLst>
                <a:ext uri="{FF2B5EF4-FFF2-40B4-BE49-F238E27FC236}">
                  <a16:creationId xmlns:a16="http://schemas.microsoft.com/office/drawing/2014/main" id="{C6B48897-96FF-4174-B223-9461D44AF209}"/>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9" name="TextBox 10">
              <a:extLst>
                <a:ext uri="{FF2B5EF4-FFF2-40B4-BE49-F238E27FC236}">
                  <a16:creationId xmlns:a16="http://schemas.microsoft.com/office/drawing/2014/main" id="{C24AEF6A-F1E0-483A-9216-6F9D5C302B98}"/>
                </a:ext>
              </a:extLst>
            </p:cNvPr>
            <p:cNvSpPr txBox="1"/>
            <p:nvPr/>
          </p:nvSpPr>
          <p:spPr>
            <a:xfrm>
              <a:off x="1426882" y="2449916"/>
              <a:ext cx="4237070" cy="584775"/>
            </a:xfrm>
            <a:prstGeom prst="rect">
              <a:avLst/>
            </a:prstGeom>
            <a:noFill/>
          </p:spPr>
          <p:txBody>
            <a:bodyPr wrap="square" rtlCol="0">
              <a:spAutoFit/>
            </a:bodyPr>
            <a:lstStyle/>
            <a:p>
              <a:pPr algn="ctr"/>
              <a:r>
                <a:rPr lang="zh-CN" altLang="en-US" sz="3200" dirty="0">
                  <a:solidFill>
                    <a:schemeClr val="bg1"/>
                  </a:solidFill>
                  <a:latin typeface="华文隶书" pitchFamily="2" charset="-122"/>
                  <a:ea typeface="华文隶书" pitchFamily="2" charset="-122"/>
                </a:rPr>
                <a:t>步骤一 销售预测</a:t>
              </a:r>
            </a:p>
          </p:txBody>
        </p:sp>
      </p:grpSp>
    </p:spTree>
    <p:extLst>
      <p:ext uri="{BB962C8B-B14F-4D97-AF65-F5344CB8AC3E}">
        <p14:creationId xmlns:p14="http://schemas.microsoft.com/office/powerpoint/2010/main" val="18436553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7"/>
</p:tagLst>
</file>

<file path=ppt/tags/tag11.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8"/>
</p:tagLst>
</file>

<file path=ppt/tags/tag12.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9"/>
</p:tagLst>
</file>

<file path=ppt/tags/tag13.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20"/>
</p:tagLst>
</file>

<file path=ppt/tags/tag14.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2"/>
</p:tagLst>
</file>

<file path=ppt/tags/tag15.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3"/>
</p:tagLst>
</file>

<file path=ppt/tags/tag16.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4"/>
</p:tagLst>
</file>

<file path=ppt/tags/tag17.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5"/>
</p:tagLst>
</file>

<file path=ppt/tags/tag18.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7"/>
</p:tagLst>
</file>

<file path=ppt/tags/tag19.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8"/>
</p:tagLst>
</file>

<file path=ppt/tags/tag2.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SubTitle"/>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9"/>
</p:tagLst>
</file>

<file path=ppt/tags/tag21.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0"/>
</p:tagLst>
</file>

<file path=ppt/tags/tag22.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2"/>
</p:tagLst>
</file>

<file path=ppt/tags/tag23.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3"/>
</p:tagLst>
</file>

<file path=ppt/tags/tag24.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4"/>
</p:tagLst>
</file>

<file path=ppt/tags/tag25.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5"/>
</p:tagLst>
</file>

<file path=ppt/tags/tag3.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SubTitle"/>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SubTitle"/>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SubTitle"/>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heme/theme1.xml><?xml version="1.0" encoding="utf-8"?>
<a:theme xmlns:a="http://schemas.openxmlformats.org/drawingml/2006/main" name="2_自定义设计方案">
  <a:themeElements>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自定义设计方案">
      <a:majorFont>
        <a:latin typeface="Calibri"/>
        <a:ea typeface="SimSun"/>
        <a:cs typeface=""/>
      </a:majorFont>
      <a:minorFont>
        <a:latin typeface="Cambria"/>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经典文字搭配方式">
      <a:majorFont>
        <a:latin typeface="Franklin Gothic Medium"/>
        <a:ea typeface="长城特粗宋体"/>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db2004c003l">
  <a:themeElements>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cdb2004c003l">
      <a:majorFont>
        <a:latin typeface="Verdana"/>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lnDef>
  </a:objectDefaults>
  <a:extraClrSchemeLst>
    <a:extraClrScheme>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cdb2004c003l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cdb2004c003l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2479</TotalTime>
  <Words>2860</Words>
  <Application>Microsoft Office PowerPoint</Application>
  <PresentationFormat>宽屏</PresentationFormat>
  <Paragraphs>401</Paragraphs>
  <Slides>46</Slides>
  <Notes>1</Notes>
  <HiddenSlides>0</HiddenSlides>
  <MMClips>0</MMClips>
  <ScaleCrop>false</ScaleCrop>
  <HeadingPairs>
    <vt:vector size="8" baseType="variant">
      <vt:variant>
        <vt:lpstr>已用的字体</vt:lpstr>
      </vt:variant>
      <vt:variant>
        <vt:i4>14</vt:i4>
      </vt:variant>
      <vt:variant>
        <vt:lpstr>主题</vt:lpstr>
      </vt:variant>
      <vt:variant>
        <vt:i4>6</vt:i4>
      </vt:variant>
      <vt:variant>
        <vt:lpstr>嵌入 OLE 服务器</vt:lpstr>
      </vt:variant>
      <vt:variant>
        <vt:i4>1</vt:i4>
      </vt:variant>
      <vt:variant>
        <vt:lpstr>幻灯片标题</vt:lpstr>
      </vt:variant>
      <vt:variant>
        <vt:i4>46</vt:i4>
      </vt:variant>
    </vt:vector>
  </HeadingPairs>
  <TitlesOfParts>
    <vt:vector size="67" baseType="lpstr">
      <vt:lpstr>黑体</vt:lpstr>
      <vt:lpstr>华文隶书</vt:lpstr>
      <vt:lpstr>华文新魏</vt:lpstr>
      <vt:lpstr>华文行楷</vt:lpstr>
      <vt:lpstr>宋体</vt:lpstr>
      <vt:lpstr>微软雅黑</vt:lpstr>
      <vt:lpstr>Arial</vt:lpstr>
      <vt:lpstr>Calibri</vt:lpstr>
      <vt:lpstr>Cambria Math</vt:lpstr>
      <vt:lpstr>Franklin Gothic Book</vt:lpstr>
      <vt:lpstr>Franklin Gothic Medium</vt:lpstr>
      <vt:lpstr>Times New Roman</vt:lpstr>
      <vt:lpstr>Verdana</vt:lpstr>
      <vt:lpstr>Wingdings</vt:lpstr>
      <vt:lpstr>2_自定义设计方案</vt:lpstr>
      <vt:lpstr>自定义设计方案</vt:lpstr>
      <vt:lpstr>1_自定义设计方案</vt:lpstr>
      <vt:lpstr>cdb2004c003l</vt:lpstr>
      <vt:lpstr>2_同意提议</vt:lpstr>
      <vt:lpstr>3_同意提议</vt:lpstr>
      <vt:lpstr>公式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孙述威</cp:lastModifiedBy>
  <cp:revision>924</cp:revision>
  <dcterms:created xsi:type="dcterms:W3CDTF">2012-09-24T07:17:00Z</dcterms:created>
  <dcterms:modified xsi:type="dcterms:W3CDTF">2022-04-02T06:37:04Z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